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70" r:id="rId11"/>
    <p:sldId id="266" r:id="rId12"/>
    <p:sldId id="269" r:id="rId13"/>
    <p:sldId id="267" r:id="rId14"/>
    <p:sldId id="268" r:id="rId15"/>
  </p:sldIdLst>
  <p:sldSz cx="18288000" cy="10287000"/>
  <p:notesSz cx="6858000" cy="9144000"/>
  <p:embeddedFontLst>
    <p:embeddedFont>
      <p:font typeface="IBM Plex Sans Condensed Bold" charset="0"/>
      <p:regular r:id="rId17"/>
    </p:embeddedFont>
    <p:embeddedFont>
      <p:font typeface="IBM Plex Sans Bold" charset="0"/>
      <p:regular r:id="rId18"/>
    </p:embeddedFont>
    <p:embeddedFont>
      <p:font typeface="Calibri" pitchFamily="34" charset="0"/>
      <p:regular r:id="rId19"/>
      <p:bold r:id="rId20"/>
      <p:italic r:id="rId21"/>
      <p:boldItalic r:id="rId22"/>
    </p:embeddedFont>
    <p:embeddedFont>
      <p:font typeface="Oswald Bold" charset="0"/>
      <p:regular r:id="rId23"/>
    </p:embeddedFont>
    <p:embeddedFont>
      <p:font typeface="Montserrat Light Bold" charset="0"/>
      <p:regular r:id="rId24"/>
    </p:embeddedFont>
    <p:embeddedFont>
      <p:font typeface="Hind Guntur Bold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22" autoAdjust="0"/>
  </p:normalViewPr>
  <p:slideViewPr>
    <p:cSldViewPr>
      <p:cViewPr varScale="1">
        <p:scale>
          <a:sx n="34" d="100"/>
          <a:sy n="34" d="100"/>
        </p:scale>
        <p:origin x="-761" y="-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D815B-DE2A-453A-800C-2F667C053F06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1F1A79-2BAF-412C-9326-C843A356A8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6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svg"/><Relationship Id="rId7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3.png"/><Relationship Id="rId9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7.sv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sv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Relationship Id="rId9" Type="http://schemas.openxmlformats.org/officeDocument/2006/relationships/image" Target="../media/image15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3.svg"/><Relationship Id="rId7" Type="http://schemas.openxmlformats.org/officeDocument/2006/relationships/image" Target="../media/image25.svg"/><Relationship Id="rId12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5" Type="http://schemas.openxmlformats.org/officeDocument/2006/relationships/image" Target="../media/image5.svg"/><Relationship Id="rId10" Type="http://schemas.openxmlformats.org/officeDocument/2006/relationships/image" Target="../media/image19.png"/><Relationship Id="rId4" Type="http://schemas.openxmlformats.org/officeDocument/2006/relationships/image" Target="../media/image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2.svg"/><Relationship Id="rId7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3.png"/><Relationship Id="rId9" Type="http://schemas.openxmlformats.org/officeDocument/2006/relationships/image" Target="../media/image15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2.svg"/><Relationship Id="rId7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3.png"/><Relationship Id="rId9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2.svg"/><Relationship Id="rId7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3.png"/><Relationship Id="rId9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2.svg"/><Relationship Id="rId7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3.png"/><Relationship Id="rId9" Type="http://schemas.openxmlformats.org/officeDocument/2006/relationships/image" Target="../media/image15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5.svg"/><Relationship Id="rId3" Type="http://schemas.openxmlformats.org/officeDocument/2006/relationships/image" Target="../media/image12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36.svg"/><Relationship Id="rId5" Type="http://schemas.openxmlformats.org/officeDocument/2006/relationships/image" Target="../media/image5.svg"/><Relationship Id="rId10" Type="http://schemas.openxmlformats.org/officeDocument/2006/relationships/image" Target="../media/image27.png"/><Relationship Id="rId4" Type="http://schemas.openxmlformats.org/officeDocument/2006/relationships/image" Target="../media/image3.png"/><Relationship Id="rId9" Type="http://schemas.openxmlformats.org/officeDocument/2006/relationships/image" Target="../media/image3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.svg"/><Relationship Id="rId7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12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74567">
            <a:off x="-284228" y="-823503"/>
            <a:ext cx="8482369" cy="8860069"/>
            <a:chOff x="0" y="0"/>
            <a:chExt cx="11309825" cy="118134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309858" cy="11813413"/>
            </a:xfrm>
            <a:custGeom>
              <a:avLst/>
              <a:gdLst/>
              <a:ahLst/>
              <a:cxnLst/>
              <a:rect l="l" t="t" r="r" b="b"/>
              <a:pathLst>
                <a:path w="11309858" h="11813413">
                  <a:moveTo>
                    <a:pt x="0" y="0"/>
                  </a:moveTo>
                  <a:lnTo>
                    <a:pt x="11309858" y="0"/>
                  </a:lnTo>
                  <a:lnTo>
                    <a:pt x="11309858" y="11813413"/>
                  </a:lnTo>
                  <a:lnTo>
                    <a:pt x="0" y="11813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339" r="-28339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 flipH="1" flipV="1">
            <a:off x="-3167992" y="3927591"/>
            <a:ext cx="11006448" cy="7344302"/>
          </a:xfrm>
          <a:custGeom>
            <a:avLst/>
            <a:gdLst/>
            <a:ahLst/>
            <a:cxnLst/>
            <a:rect l="l" t="t" r="r" b="b"/>
            <a:pathLst>
              <a:path w="11006448" h="7344302">
                <a:moveTo>
                  <a:pt x="11006448" y="7344302"/>
                </a:moveTo>
                <a:lnTo>
                  <a:pt x="0" y="7344302"/>
                </a:lnTo>
                <a:lnTo>
                  <a:pt x="0" y="0"/>
                </a:lnTo>
                <a:lnTo>
                  <a:pt x="11006448" y="0"/>
                </a:lnTo>
                <a:lnTo>
                  <a:pt x="11006448" y="7344302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t="-170" b="-170"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 t="-111" b="-111"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19050" y="0"/>
            <a:ext cx="2145705" cy="1751676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2145705" y="0"/>
                </a:moveTo>
                <a:lnTo>
                  <a:pt x="0" y="0"/>
                </a:lnTo>
                <a:lnTo>
                  <a:pt x="0" y="1751676"/>
                </a:lnTo>
                <a:lnTo>
                  <a:pt x="2145705" y="1751676"/>
                </a:lnTo>
                <a:lnTo>
                  <a:pt x="214570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 t="-135" b="-135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506034" y="1028700"/>
            <a:ext cx="5681362" cy="1171278"/>
          </a:xfrm>
          <a:custGeom>
            <a:avLst/>
            <a:gdLst/>
            <a:ahLst/>
            <a:cxnLst/>
            <a:rect l="l" t="t" r="r" b="b"/>
            <a:pathLst>
              <a:path w="5681362" h="1171278">
                <a:moveTo>
                  <a:pt x="0" y="0"/>
                </a:moveTo>
                <a:lnTo>
                  <a:pt x="5681362" y="0"/>
                </a:lnTo>
                <a:lnTo>
                  <a:pt x="5681362" y="1171278"/>
                </a:lnTo>
                <a:lnTo>
                  <a:pt x="0" y="117127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8786430" y="3664578"/>
            <a:ext cx="9120570" cy="31162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130"/>
              </a:lnSpc>
            </a:pPr>
            <a:r>
              <a:rPr lang="en-US" sz="8560" dirty="0">
                <a:solidFill>
                  <a:srgbClr val="1B1A17"/>
                </a:solidFill>
                <a:latin typeface="IBM Plex Sans Condensed Bold" panose="020B0806050203000203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INTRODUCTION TO </a:t>
            </a:r>
            <a:r>
              <a:rPr lang="en-US" sz="8560" dirty="0" smtClean="0">
                <a:solidFill>
                  <a:srgbClr val="1B1A17"/>
                </a:solidFill>
                <a:latin typeface="IBM Plex Sans Condensed Bold" panose="020B0806050203000203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 </a:t>
            </a:r>
            <a:r>
              <a:rPr lang="en-US" sz="8560" dirty="0">
                <a:solidFill>
                  <a:srgbClr val="1B1A17"/>
                </a:solidFill>
                <a:latin typeface="IBM Plex Sans Condensed Bold" panose="020B0806050203000203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DISEASE SURVEILLANCE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224355" y="1293994"/>
            <a:ext cx="4399898" cy="562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0"/>
              </a:lnSpc>
            </a:pPr>
            <a:r>
              <a:rPr lang="en-US" sz="3600">
                <a:solidFill>
                  <a:srgbClr val="FFFFFF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MODULE TWO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2122078"/>
            <a:ext cx="16230600" cy="6042844"/>
          </a:xfrm>
          <a:custGeom>
            <a:avLst/>
            <a:gdLst/>
            <a:ahLst/>
            <a:cxnLst/>
            <a:rect l="l" t="t" r="r" b="b"/>
            <a:pathLst>
              <a:path w="16230600" h="6042844">
                <a:moveTo>
                  <a:pt x="0" y="0"/>
                </a:moveTo>
                <a:lnTo>
                  <a:pt x="16230600" y="0"/>
                </a:lnTo>
                <a:lnTo>
                  <a:pt x="16230600" y="6042844"/>
                </a:lnTo>
                <a:lnTo>
                  <a:pt x="0" y="60428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657600" y="1047163"/>
            <a:ext cx="11209268" cy="7435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00"/>
              </a:lnSpc>
            </a:pPr>
            <a:r>
              <a:rPr lang="en-US" sz="6000" dirty="0">
                <a:solidFill>
                  <a:srgbClr val="1B1A17"/>
                </a:solidFill>
                <a:latin typeface="IBM Plex Sans Condensed Bold" panose="020B0806050203000203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SURVEILLANCE</a:t>
            </a:r>
          </a:p>
        </p:txBody>
      </p:sp>
      <p:sp>
        <p:nvSpPr>
          <p:cNvPr id="4" name="Freeform 4"/>
          <p:cNvSpPr/>
          <p:nvPr/>
        </p:nvSpPr>
        <p:spPr>
          <a:xfrm>
            <a:off x="11742286" y="-1479038"/>
            <a:ext cx="6545714" cy="4367776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0" y="0"/>
                </a:moveTo>
                <a:lnTo>
                  <a:pt x="6545714" y="0"/>
                </a:lnTo>
                <a:lnTo>
                  <a:pt x="6545714" y="4367776"/>
                </a:lnTo>
                <a:lnTo>
                  <a:pt x="0" y="43677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t="-208" b="-208"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-19050" y="6915047"/>
            <a:ext cx="4130454" cy="3371953"/>
          </a:xfrm>
          <a:custGeom>
            <a:avLst/>
            <a:gdLst/>
            <a:ahLst/>
            <a:cxnLst/>
            <a:rect l="l" t="t" r="r" b="b"/>
            <a:pathLst>
              <a:path w="4130454" h="3371953">
                <a:moveTo>
                  <a:pt x="4130454" y="3371953"/>
                </a:moveTo>
                <a:lnTo>
                  <a:pt x="0" y="3371953"/>
                </a:lnTo>
                <a:lnTo>
                  <a:pt x="0" y="0"/>
                </a:lnTo>
                <a:lnTo>
                  <a:pt x="4130454" y="0"/>
                </a:lnTo>
                <a:lnTo>
                  <a:pt x="4130454" y="3371953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 t="-239" b="-239"/>
            </a:stretch>
          </a:blipFill>
        </p:spPr>
      </p:sp>
      <p:sp>
        <p:nvSpPr>
          <p:cNvPr id="6" name="Freeform 6"/>
          <p:cNvSpPr/>
          <p:nvPr/>
        </p:nvSpPr>
        <p:spPr>
          <a:xfrm flipH="1" flipV="1">
            <a:off x="-19050" y="7276443"/>
            <a:ext cx="3687765" cy="3010557"/>
          </a:xfrm>
          <a:custGeom>
            <a:avLst/>
            <a:gdLst/>
            <a:ahLst/>
            <a:cxnLst/>
            <a:rect l="l" t="t" r="r" b="b"/>
            <a:pathLst>
              <a:path w="3687765" h="3010557">
                <a:moveTo>
                  <a:pt x="3687765" y="3010557"/>
                </a:moveTo>
                <a:lnTo>
                  <a:pt x="0" y="3010557"/>
                </a:lnTo>
                <a:lnTo>
                  <a:pt x="0" y="0"/>
                </a:lnTo>
                <a:lnTo>
                  <a:pt x="3687765" y="0"/>
                </a:lnTo>
                <a:lnTo>
                  <a:pt x="3687765" y="3010557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 t="-197" b="-197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1708643" y="-636530"/>
            <a:ext cx="7875565" cy="5255149"/>
          </a:xfrm>
          <a:custGeom>
            <a:avLst/>
            <a:gdLst/>
            <a:ahLst/>
            <a:cxnLst/>
            <a:rect l="l" t="t" r="r" b="b"/>
            <a:pathLst>
              <a:path w="7875565" h="5255149">
                <a:moveTo>
                  <a:pt x="7875565" y="0"/>
                </a:moveTo>
                <a:lnTo>
                  <a:pt x="0" y="0"/>
                </a:lnTo>
                <a:lnTo>
                  <a:pt x="0" y="5255149"/>
                </a:lnTo>
                <a:lnTo>
                  <a:pt x="7875565" y="5255149"/>
                </a:lnTo>
                <a:lnTo>
                  <a:pt x="787556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206" b="-206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183132" y="1013898"/>
            <a:ext cx="12885668" cy="624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0"/>
              </a:lnSpc>
            </a:pPr>
            <a:r>
              <a:rPr lang="en-US" sz="5000" dirty="0">
                <a:solidFill>
                  <a:srgbClr val="1B1A17"/>
                </a:solidFill>
                <a:latin typeface="IBM Plex Sans Condensed Bold" panose="020B0806050203000203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WHAT IS DISEASE SURVEILLANCE?</a:t>
            </a:r>
          </a:p>
        </p:txBody>
      </p:sp>
      <p:sp>
        <p:nvSpPr>
          <p:cNvPr id="4" name="Freeform 4"/>
          <p:cNvSpPr/>
          <p:nvPr/>
        </p:nvSpPr>
        <p:spPr>
          <a:xfrm>
            <a:off x="2757316" y="2743660"/>
            <a:ext cx="12587312" cy="6980504"/>
          </a:xfrm>
          <a:custGeom>
            <a:avLst/>
            <a:gdLst/>
            <a:ahLst/>
            <a:cxnLst/>
            <a:rect l="l" t="t" r="r" b="b"/>
            <a:pathLst>
              <a:path w="12587312" h="6980504">
                <a:moveTo>
                  <a:pt x="0" y="0"/>
                </a:moveTo>
                <a:lnTo>
                  <a:pt x="12587311" y="0"/>
                </a:lnTo>
                <a:lnTo>
                  <a:pt x="12587311" y="6980504"/>
                </a:lnTo>
                <a:lnTo>
                  <a:pt x="0" y="69805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9297" t="-51611" r="-19913" b="-30074"/>
            </a:stretch>
          </a:blipFill>
        </p:spPr>
      </p:sp>
      <p:sp>
        <p:nvSpPr>
          <p:cNvPr id="5" name="Freeform 5"/>
          <p:cNvSpPr/>
          <p:nvPr/>
        </p:nvSpPr>
        <p:spPr>
          <a:xfrm flipV="1">
            <a:off x="11299777" y="6137489"/>
            <a:ext cx="6988223" cy="4663050"/>
          </a:xfrm>
          <a:custGeom>
            <a:avLst/>
            <a:gdLst/>
            <a:ahLst/>
            <a:cxnLst/>
            <a:rect l="l" t="t" r="r" b="b"/>
            <a:pathLst>
              <a:path w="6988223" h="4663050">
                <a:moveTo>
                  <a:pt x="0" y="4663050"/>
                </a:moveTo>
                <a:lnTo>
                  <a:pt x="6988223" y="4663050"/>
                </a:lnTo>
                <a:lnTo>
                  <a:pt x="6988223" y="0"/>
                </a:lnTo>
                <a:lnTo>
                  <a:pt x="0" y="0"/>
                </a:lnTo>
                <a:lnTo>
                  <a:pt x="0" y="466305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 t="-206" b="-206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14478000" y="6929120"/>
            <a:ext cx="3757295" cy="3303905"/>
          </a:xfrm>
          <a:custGeom>
            <a:avLst/>
            <a:gdLst/>
            <a:ahLst/>
            <a:cxnLst/>
            <a:rect l="l" t="t" r="r" b="b"/>
            <a:pathLst>
              <a:path w="7030632" h="4691349">
                <a:moveTo>
                  <a:pt x="0" y="4691349"/>
                </a:moveTo>
                <a:lnTo>
                  <a:pt x="7030632" y="4691349"/>
                </a:lnTo>
                <a:lnTo>
                  <a:pt x="7030632" y="0"/>
                </a:lnTo>
                <a:lnTo>
                  <a:pt x="0" y="0"/>
                </a:lnTo>
                <a:lnTo>
                  <a:pt x="0" y="469134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191" b="-191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t="-111" b="-111"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-19050" y="0"/>
            <a:ext cx="2145705" cy="1751676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2145705" y="0"/>
                </a:moveTo>
                <a:lnTo>
                  <a:pt x="0" y="0"/>
                </a:lnTo>
                <a:lnTo>
                  <a:pt x="0" y="1751676"/>
                </a:lnTo>
                <a:lnTo>
                  <a:pt x="2145705" y="1751676"/>
                </a:lnTo>
                <a:lnTo>
                  <a:pt x="214570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135" b="-135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66956" y="1487944"/>
            <a:ext cx="698330" cy="655160"/>
          </a:xfrm>
          <a:custGeom>
            <a:avLst/>
            <a:gdLst/>
            <a:ahLst/>
            <a:cxnLst/>
            <a:rect l="l" t="t" r="r" b="b"/>
            <a:pathLst>
              <a:path w="698330" h="655160">
                <a:moveTo>
                  <a:pt x="0" y="0"/>
                </a:moveTo>
                <a:lnTo>
                  <a:pt x="698330" y="0"/>
                </a:lnTo>
                <a:lnTo>
                  <a:pt x="698330" y="655160"/>
                </a:lnTo>
                <a:lnTo>
                  <a:pt x="0" y="65516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24340" y="2369717"/>
            <a:ext cx="698330" cy="655160"/>
          </a:xfrm>
          <a:custGeom>
            <a:avLst/>
            <a:gdLst/>
            <a:ahLst/>
            <a:cxnLst/>
            <a:rect l="l" t="t" r="r" b="b"/>
            <a:pathLst>
              <a:path w="698330" h="655160">
                <a:moveTo>
                  <a:pt x="0" y="0"/>
                </a:moveTo>
                <a:lnTo>
                  <a:pt x="698330" y="0"/>
                </a:lnTo>
                <a:lnTo>
                  <a:pt x="698330" y="655161"/>
                </a:lnTo>
                <a:lnTo>
                  <a:pt x="0" y="65516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143468" y="3446669"/>
            <a:ext cx="698330" cy="655160"/>
          </a:xfrm>
          <a:custGeom>
            <a:avLst/>
            <a:gdLst/>
            <a:ahLst/>
            <a:cxnLst/>
            <a:rect l="l" t="t" r="r" b="b"/>
            <a:pathLst>
              <a:path w="698330" h="655160">
                <a:moveTo>
                  <a:pt x="0" y="0"/>
                </a:moveTo>
                <a:lnTo>
                  <a:pt x="698330" y="0"/>
                </a:lnTo>
                <a:lnTo>
                  <a:pt x="698330" y="655161"/>
                </a:lnTo>
                <a:lnTo>
                  <a:pt x="0" y="65516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66956" y="4523621"/>
            <a:ext cx="698330" cy="655160"/>
          </a:xfrm>
          <a:custGeom>
            <a:avLst/>
            <a:gdLst/>
            <a:ahLst/>
            <a:cxnLst/>
            <a:rect l="l" t="t" r="r" b="b"/>
            <a:pathLst>
              <a:path w="698330" h="655160">
                <a:moveTo>
                  <a:pt x="0" y="0"/>
                </a:moveTo>
                <a:lnTo>
                  <a:pt x="698330" y="0"/>
                </a:lnTo>
                <a:lnTo>
                  <a:pt x="698330" y="655161"/>
                </a:lnTo>
                <a:lnTo>
                  <a:pt x="0" y="65516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66956" y="5654814"/>
            <a:ext cx="698330" cy="655160"/>
          </a:xfrm>
          <a:custGeom>
            <a:avLst/>
            <a:gdLst/>
            <a:ahLst/>
            <a:cxnLst/>
            <a:rect l="l" t="t" r="r" b="b"/>
            <a:pathLst>
              <a:path w="698330" h="655160">
                <a:moveTo>
                  <a:pt x="0" y="0"/>
                </a:moveTo>
                <a:lnTo>
                  <a:pt x="698330" y="0"/>
                </a:lnTo>
                <a:lnTo>
                  <a:pt x="698330" y="655160"/>
                </a:lnTo>
                <a:lnTo>
                  <a:pt x="0" y="65516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28700" y="6825497"/>
            <a:ext cx="698330" cy="655160"/>
          </a:xfrm>
          <a:custGeom>
            <a:avLst/>
            <a:gdLst/>
            <a:ahLst/>
            <a:cxnLst/>
            <a:rect l="l" t="t" r="r" b="b"/>
            <a:pathLst>
              <a:path w="698330" h="655160">
                <a:moveTo>
                  <a:pt x="0" y="0"/>
                </a:moveTo>
                <a:lnTo>
                  <a:pt x="698330" y="0"/>
                </a:lnTo>
                <a:lnTo>
                  <a:pt x="698330" y="655161"/>
                </a:lnTo>
                <a:lnTo>
                  <a:pt x="0" y="65516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28700" y="7866079"/>
            <a:ext cx="698330" cy="655160"/>
          </a:xfrm>
          <a:custGeom>
            <a:avLst/>
            <a:gdLst/>
            <a:ahLst/>
            <a:cxnLst/>
            <a:rect l="l" t="t" r="r" b="b"/>
            <a:pathLst>
              <a:path w="698330" h="655160">
                <a:moveTo>
                  <a:pt x="0" y="0"/>
                </a:moveTo>
                <a:lnTo>
                  <a:pt x="698330" y="0"/>
                </a:lnTo>
                <a:lnTo>
                  <a:pt x="698330" y="655160"/>
                </a:lnTo>
                <a:lnTo>
                  <a:pt x="0" y="65516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384231" y="522951"/>
            <a:ext cx="14214001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700"/>
              </a:lnSpc>
            </a:pPr>
            <a:r>
              <a:rPr lang="en-US" sz="6000">
                <a:solidFill>
                  <a:srgbClr val="1B1A17"/>
                </a:solidFill>
                <a:latin typeface="IBM Plex Sans Condensed Bold" panose="020B0806050203000203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IMPORTANCE OF DISEASE SURVEILLANCE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355831" y="1579363"/>
            <a:ext cx="6523445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5"/>
              </a:lnSpc>
            </a:pPr>
            <a:r>
              <a:rPr lang="en-US" sz="3600" spc="80" dirty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To detect disease outbreaks.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344298" y="2507975"/>
            <a:ext cx="7656958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45"/>
              </a:lnSpc>
            </a:pPr>
            <a:r>
              <a:rPr lang="en-US" sz="3600" spc="80" dirty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To estimate the burden of disease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28696" y="3583216"/>
            <a:ext cx="11144328" cy="5257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45"/>
              </a:lnSpc>
            </a:pPr>
            <a:r>
              <a:rPr lang="en-US" sz="3600" spc="80" dirty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To identify </a:t>
            </a:r>
            <a:r>
              <a:rPr lang="en-US" sz="3600" spc="80" dirty="0" smtClean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areas/populations </a:t>
            </a:r>
            <a:r>
              <a:rPr lang="en-US" sz="3600" spc="80" dirty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at high risk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57324" y="4659557"/>
            <a:ext cx="13216030" cy="5257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45"/>
              </a:lnSpc>
            </a:pPr>
            <a:r>
              <a:rPr lang="en-US" sz="3600" spc="80" dirty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To monitor trends and patterns of disease distribution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490013" y="5793071"/>
            <a:ext cx="10225887" cy="52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45"/>
              </a:lnSpc>
            </a:pPr>
            <a:r>
              <a:rPr lang="en-US" sz="3600" spc="80" dirty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To evaluate control measures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418575" y="6869412"/>
            <a:ext cx="12440465" cy="5257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45"/>
              </a:lnSpc>
            </a:pPr>
            <a:r>
              <a:rPr lang="en-US" sz="3600" spc="80" dirty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To determine current disease status of an area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368114" y="8004336"/>
            <a:ext cx="9919158" cy="5257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45"/>
              </a:lnSpc>
            </a:pPr>
            <a:r>
              <a:rPr lang="en-US" sz="3600" spc="80" dirty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For planning  and research purpose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02348" y="-1701569"/>
            <a:ext cx="7316284" cy="4881956"/>
          </a:xfrm>
          <a:custGeom>
            <a:avLst/>
            <a:gdLst/>
            <a:ahLst/>
            <a:cxnLst/>
            <a:rect l="l" t="t" r="r" b="b"/>
            <a:pathLst>
              <a:path w="7316284" h="4881956">
                <a:moveTo>
                  <a:pt x="0" y="0"/>
                </a:moveTo>
                <a:lnTo>
                  <a:pt x="7316284" y="0"/>
                </a:lnTo>
                <a:lnTo>
                  <a:pt x="7316284" y="4881956"/>
                </a:lnTo>
                <a:lnTo>
                  <a:pt x="0" y="48819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208" b="-208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847143" y="507919"/>
            <a:ext cx="12593715" cy="1035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600"/>
              </a:lnSpc>
            </a:pPr>
            <a:r>
              <a:rPr lang="en-US" sz="8000">
                <a:solidFill>
                  <a:srgbClr val="1B1A17"/>
                </a:solidFill>
                <a:latin typeface="IBM Plex Sans Condensed Bold" panose="020B0806050203000203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TYPES OF SURVEILLANCE</a:t>
            </a:r>
          </a:p>
        </p:txBody>
      </p:sp>
      <p:sp>
        <p:nvSpPr>
          <p:cNvPr id="4" name="Freeform 4"/>
          <p:cNvSpPr/>
          <p:nvPr/>
        </p:nvSpPr>
        <p:spPr>
          <a:xfrm>
            <a:off x="532914" y="8977345"/>
            <a:ext cx="6431800" cy="856225"/>
          </a:xfrm>
          <a:custGeom>
            <a:avLst/>
            <a:gdLst/>
            <a:ahLst/>
            <a:cxnLst/>
            <a:rect l="l" t="t" r="r" b="b"/>
            <a:pathLst>
              <a:path w="6431800" h="856225">
                <a:moveTo>
                  <a:pt x="0" y="0"/>
                </a:moveTo>
                <a:lnTo>
                  <a:pt x="6431800" y="0"/>
                </a:lnTo>
                <a:lnTo>
                  <a:pt x="6431800" y="856225"/>
                </a:lnTo>
                <a:lnTo>
                  <a:pt x="0" y="8562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377420" y="8977345"/>
            <a:ext cx="6431800" cy="856225"/>
          </a:xfrm>
          <a:custGeom>
            <a:avLst/>
            <a:gdLst/>
            <a:ahLst/>
            <a:cxnLst/>
            <a:rect l="l" t="t" r="r" b="b"/>
            <a:pathLst>
              <a:path w="6431800" h="856225">
                <a:moveTo>
                  <a:pt x="0" y="0"/>
                </a:moveTo>
                <a:lnTo>
                  <a:pt x="6431800" y="0"/>
                </a:lnTo>
                <a:lnTo>
                  <a:pt x="6431800" y="856225"/>
                </a:lnTo>
                <a:lnTo>
                  <a:pt x="0" y="8562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26188" y="9132837"/>
            <a:ext cx="5626201" cy="552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0"/>
              </a:lnSpc>
            </a:pPr>
            <a:r>
              <a:rPr lang="en-US" sz="3600">
                <a:solidFill>
                  <a:srgbClr val="FFFFFF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PASSIVE SURVEILLANCE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770695" y="9132837"/>
            <a:ext cx="5626201" cy="552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90"/>
              </a:lnSpc>
            </a:pPr>
            <a:r>
              <a:rPr lang="en-US" sz="3600">
                <a:solidFill>
                  <a:srgbClr val="FFFFFF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ACTIVE Surveillance </a:t>
            </a:r>
          </a:p>
        </p:txBody>
      </p:sp>
      <p:sp>
        <p:nvSpPr>
          <p:cNvPr id="8" name="Freeform 8" descr="C:\Users\Real One\Desktop\Screenshot_20240701-172034.png"/>
          <p:cNvSpPr/>
          <p:nvPr/>
        </p:nvSpPr>
        <p:spPr>
          <a:xfrm>
            <a:off x="135805" y="2448386"/>
            <a:ext cx="8926439" cy="5815906"/>
          </a:xfrm>
          <a:custGeom>
            <a:avLst/>
            <a:gdLst/>
            <a:ahLst/>
            <a:cxnLst/>
            <a:rect l="l" t="t" r="r" b="b"/>
            <a:pathLst>
              <a:path w="8926439" h="5815906">
                <a:moveTo>
                  <a:pt x="0" y="0"/>
                </a:moveTo>
                <a:lnTo>
                  <a:pt x="8926439" y="0"/>
                </a:lnTo>
                <a:lnTo>
                  <a:pt x="8926439" y="5815906"/>
                </a:lnTo>
                <a:lnTo>
                  <a:pt x="0" y="581590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77" t="-16253" r="-28852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566022" y="2448386"/>
            <a:ext cx="8336893" cy="5815906"/>
          </a:xfrm>
          <a:custGeom>
            <a:avLst/>
            <a:gdLst/>
            <a:ahLst/>
            <a:cxnLst/>
            <a:rect l="l" t="t" r="r" b="b"/>
            <a:pathLst>
              <a:path w="8336893" h="5815906">
                <a:moveTo>
                  <a:pt x="0" y="0"/>
                </a:moveTo>
                <a:lnTo>
                  <a:pt x="8336893" y="0"/>
                </a:lnTo>
                <a:lnTo>
                  <a:pt x="8336893" y="5815906"/>
                </a:lnTo>
                <a:lnTo>
                  <a:pt x="0" y="58159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0292" t="-25498" r="-44043" b="-31122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87923">
            <a:off x="15128240" y="-7870825"/>
            <a:ext cx="11904980" cy="12601575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0" y="0"/>
                </a:lnTo>
                <a:lnTo>
                  <a:pt x="13977230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471985" y="2565190"/>
            <a:ext cx="6113039" cy="4169551"/>
            <a:chOff x="0" y="0"/>
            <a:chExt cx="2673146" cy="18232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73146" cy="1823286"/>
            </a:xfrm>
            <a:custGeom>
              <a:avLst/>
              <a:gdLst/>
              <a:ahLst/>
              <a:cxnLst/>
              <a:rect l="l" t="t" r="r" b="b"/>
              <a:pathLst>
                <a:path w="2673146" h="1823286">
                  <a:moveTo>
                    <a:pt x="39260" y="0"/>
                  </a:moveTo>
                  <a:lnTo>
                    <a:pt x="2633885" y="0"/>
                  </a:lnTo>
                  <a:cubicBezTo>
                    <a:pt x="2644298" y="0"/>
                    <a:pt x="2654284" y="4136"/>
                    <a:pt x="2661646" y="11499"/>
                  </a:cubicBezTo>
                  <a:cubicBezTo>
                    <a:pt x="2669009" y="18862"/>
                    <a:pt x="2673146" y="28848"/>
                    <a:pt x="2673146" y="39260"/>
                  </a:cubicBezTo>
                  <a:lnTo>
                    <a:pt x="2673146" y="1784026"/>
                  </a:lnTo>
                  <a:cubicBezTo>
                    <a:pt x="2673146" y="1805708"/>
                    <a:pt x="2655568" y="1823286"/>
                    <a:pt x="2633885" y="1823286"/>
                  </a:cubicBezTo>
                  <a:lnTo>
                    <a:pt x="39260" y="1823286"/>
                  </a:lnTo>
                  <a:cubicBezTo>
                    <a:pt x="17577" y="1823286"/>
                    <a:pt x="0" y="1805708"/>
                    <a:pt x="0" y="1784026"/>
                  </a:cubicBezTo>
                  <a:lnTo>
                    <a:pt x="0" y="39260"/>
                  </a:lnTo>
                  <a:cubicBezTo>
                    <a:pt x="0" y="17577"/>
                    <a:pt x="17577" y="0"/>
                    <a:pt x="39260" y="0"/>
                  </a:cubicBezTo>
                  <a:close/>
                </a:path>
              </a:pathLst>
            </a:custGeom>
            <a:solidFill>
              <a:srgbClr val="FDFBFB">
                <a:alpha val="98824"/>
              </a:srgbClr>
            </a:solidFill>
            <a:ln w="38100" cap="rnd">
              <a:solidFill>
                <a:srgbClr val="12853A">
                  <a:alpha val="98824"/>
                </a:srgbClr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2673146" cy="18423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953518" y="4884157"/>
            <a:ext cx="7690480" cy="4436072"/>
            <a:chOff x="0" y="0"/>
            <a:chExt cx="1704404" cy="98314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04404" cy="983145"/>
            </a:xfrm>
            <a:custGeom>
              <a:avLst/>
              <a:gdLst/>
              <a:ahLst/>
              <a:cxnLst/>
              <a:rect l="l" t="t" r="r" b="b"/>
              <a:pathLst>
                <a:path w="1704404" h="983145">
                  <a:moveTo>
                    <a:pt x="31207" y="0"/>
                  </a:moveTo>
                  <a:lnTo>
                    <a:pt x="1673197" y="0"/>
                  </a:lnTo>
                  <a:cubicBezTo>
                    <a:pt x="1690432" y="0"/>
                    <a:pt x="1704404" y="13972"/>
                    <a:pt x="1704404" y="31207"/>
                  </a:cubicBezTo>
                  <a:lnTo>
                    <a:pt x="1704404" y="951938"/>
                  </a:lnTo>
                  <a:cubicBezTo>
                    <a:pt x="1704404" y="969173"/>
                    <a:pt x="1690432" y="983145"/>
                    <a:pt x="1673197" y="983145"/>
                  </a:cubicBezTo>
                  <a:lnTo>
                    <a:pt x="31207" y="983145"/>
                  </a:lnTo>
                  <a:cubicBezTo>
                    <a:pt x="13972" y="983145"/>
                    <a:pt x="0" y="969173"/>
                    <a:pt x="0" y="951938"/>
                  </a:cubicBezTo>
                  <a:lnTo>
                    <a:pt x="0" y="31207"/>
                  </a:lnTo>
                  <a:cubicBezTo>
                    <a:pt x="0" y="13972"/>
                    <a:pt x="13972" y="0"/>
                    <a:pt x="31207" y="0"/>
                  </a:cubicBezTo>
                  <a:close/>
                </a:path>
              </a:pathLst>
            </a:custGeom>
            <a:solidFill>
              <a:srgbClr val="FDFBFB">
                <a:alpha val="98824"/>
              </a:srgbClr>
            </a:solidFill>
            <a:ln w="38100" cap="rnd">
              <a:solidFill>
                <a:srgbClr val="12853A">
                  <a:alpha val="98824"/>
                </a:srgbClr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1704404" cy="10021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60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471985" y="566517"/>
            <a:ext cx="13075508" cy="1594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015"/>
              </a:lnSpc>
              <a:spcBef>
                <a:spcPct val="0"/>
              </a:spcBef>
            </a:pPr>
            <a:r>
              <a:rPr lang="en-US" sz="9430" spc="924">
                <a:solidFill>
                  <a:srgbClr val="231F20"/>
                </a:solidFill>
                <a:latin typeface="Oswald Bold" panose="00000800000000000000"/>
                <a:ea typeface="Oswald Bold" panose="00000800000000000000"/>
                <a:cs typeface="Oswald Bold" panose="00000800000000000000"/>
                <a:sym typeface="Oswald Bold" panose="00000800000000000000"/>
              </a:rPr>
              <a:t>EXPERIENCE SHARING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71985" y="2973704"/>
            <a:ext cx="6113039" cy="2497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715"/>
              </a:lnSpc>
              <a:spcBef>
                <a:spcPct val="0"/>
              </a:spcBef>
            </a:pPr>
            <a:r>
              <a:rPr lang="en-US" sz="6940" u="none" strike="noStrike">
                <a:solidFill>
                  <a:srgbClr val="100F0D"/>
                </a:solidFill>
                <a:latin typeface="Montserrat Light Bold" panose="00000800000000000000"/>
                <a:ea typeface="Montserrat Light Bold" panose="00000800000000000000"/>
                <a:cs typeface="Montserrat Light Bold" panose="00000800000000000000"/>
                <a:sym typeface="Montserrat Light Bold" panose="00000800000000000000"/>
              </a:rPr>
              <a:t>Passive Surveillance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281453" y="5533607"/>
            <a:ext cx="6982345" cy="29688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585"/>
              </a:lnSpc>
            </a:pPr>
            <a:r>
              <a:rPr lang="en-US" sz="8275">
                <a:solidFill>
                  <a:srgbClr val="100F0D"/>
                </a:solidFill>
                <a:latin typeface="Montserrat Light Bold" panose="00000800000000000000"/>
                <a:ea typeface="Montserrat Light Bold" panose="00000800000000000000"/>
                <a:cs typeface="Montserrat Light Bold" panose="00000800000000000000"/>
                <a:sym typeface="Montserrat Light Bold" panose="00000800000000000000"/>
              </a:rPr>
              <a:t>Active Surveillance</a:t>
            </a:r>
          </a:p>
        </p:txBody>
      </p:sp>
      <p:sp>
        <p:nvSpPr>
          <p:cNvPr id="12" name="Freeform 12"/>
          <p:cNvSpPr/>
          <p:nvPr/>
        </p:nvSpPr>
        <p:spPr>
          <a:xfrm rot="-8970905" flipH="1">
            <a:off x="7340087" y="4345596"/>
            <a:ext cx="2154824" cy="608738"/>
          </a:xfrm>
          <a:custGeom>
            <a:avLst/>
            <a:gdLst/>
            <a:ahLst/>
            <a:cxnLst/>
            <a:rect l="l" t="t" r="r" b="b"/>
            <a:pathLst>
              <a:path w="2154824" h="608738">
                <a:moveTo>
                  <a:pt x="2154824" y="0"/>
                </a:moveTo>
                <a:lnTo>
                  <a:pt x="0" y="0"/>
                </a:lnTo>
                <a:lnTo>
                  <a:pt x="0" y="608738"/>
                </a:lnTo>
                <a:lnTo>
                  <a:pt x="2154824" y="608738"/>
                </a:lnTo>
                <a:lnTo>
                  <a:pt x="215482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887923">
            <a:off x="-6856730" y="5494020"/>
            <a:ext cx="9596755" cy="11400155"/>
          </a:xfrm>
          <a:custGeom>
            <a:avLst/>
            <a:gdLst/>
            <a:ahLst/>
            <a:cxnLst/>
            <a:rect l="l" t="t" r="r" b="b"/>
            <a:pathLst>
              <a:path w="13977230" h="14342307">
                <a:moveTo>
                  <a:pt x="0" y="0"/>
                </a:moveTo>
                <a:lnTo>
                  <a:pt x="13977231" y="0"/>
                </a:lnTo>
                <a:lnTo>
                  <a:pt x="13977231" y="14342307"/>
                </a:lnTo>
                <a:lnTo>
                  <a:pt x="0" y="143423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17796" y="-1763201"/>
            <a:ext cx="6545714" cy="4367776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0" y="0"/>
                </a:moveTo>
                <a:lnTo>
                  <a:pt x="6545714" y="0"/>
                </a:lnTo>
                <a:lnTo>
                  <a:pt x="6545714" y="4367776"/>
                </a:lnTo>
                <a:lnTo>
                  <a:pt x="0" y="43677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208" b="-208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353894" y="789272"/>
            <a:ext cx="10536560" cy="1035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00"/>
              </a:lnSpc>
            </a:pPr>
            <a:r>
              <a:rPr lang="en-US" sz="8000">
                <a:solidFill>
                  <a:srgbClr val="1B1A17"/>
                </a:solidFill>
                <a:latin typeface="IBM Plex Sans Condensed Bold" panose="020B0806050203000203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SURVEILLANCE POINTS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1374" y="1857352"/>
            <a:ext cx="9172900" cy="8656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5360" lvl="1" indent="-487680" algn="l">
              <a:lnSpc>
                <a:spcPts val="7500"/>
              </a:lnSpc>
              <a:buFont typeface="Arial" panose="020B0604020202020204"/>
              <a:buChar char="•"/>
            </a:pPr>
            <a:r>
              <a:rPr lang="en-US" sz="4515" dirty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Abattoir / Slaughter slaps</a:t>
            </a:r>
          </a:p>
          <a:p>
            <a:pPr marL="975360" lvl="1" indent="-487680" algn="l">
              <a:lnSpc>
                <a:spcPts val="7500"/>
              </a:lnSpc>
              <a:buFont typeface="Arial" panose="020B0604020202020204"/>
              <a:buChar char="•"/>
            </a:pPr>
            <a:r>
              <a:rPr lang="en-US" sz="4515" dirty="0" smtClean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Livestock/Poultry Farms</a:t>
            </a:r>
            <a:endParaRPr lang="en-US" sz="4515" dirty="0">
              <a:solidFill>
                <a:srgbClr val="1B1A17"/>
              </a:solidFill>
              <a:latin typeface="IBM Plex Sans Bold" panose="020B0803050203000203"/>
              <a:ea typeface="IBM Plex Sans Bold" panose="020B0803050203000203"/>
              <a:cs typeface="IBM Plex Sans Bold" panose="020B0803050203000203"/>
              <a:sym typeface="IBM Plex Sans Bold" panose="020B0803050203000203"/>
            </a:endParaRPr>
          </a:p>
          <a:p>
            <a:pPr marL="975360" lvl="1" indent="-487680" algn="l">
              <a:lnSpc>
                <a:spcPts val="7500"/>
              </a:lnSpc>
              <a:buFont typeface="Arial" panose="020B0604020202020204"/>
              <a:buChar char="•"/>
            </a:pPr>
            <a:r>
              <a:rPr lang="en-US" sz="4515" dirty="0" smtClean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Hatcheries</a:t>
            </a:r>
          </a:p>
          <a:p>
            <a:pPr marL="975360" lvl="1" indent="-487680">
              <a:lnSpc>
                <a:spcPts val="7500"/>
              </a:lnSpc>
              <a:buFont typeface="Arial" panose="020B0604020202020204"/>
              <a:buChar char="•"/>
            </a:pPr>
            <a:r>
              <a:rPr lang="en-US" sz="4800" dirty="0" smtClean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Live bird markets/Livestock Market</a:t>
            </a:r>
            <a:endParaRPr lang="en-US" sz="4515" dirty="0" smtClean="0">
              <a:solidFill>
                <a:srgbClr val="1B1A17"/>
              </a:solidFill>
              <a:latin typeface="IBM Plex Sans Bold" panose="020B0803050203000203"/>
              <a:ea typeface="IBM Plex Sans Bold" panose="020B0803050203000203"/>
              <a:cs typeface="IBM Plex Sans Bold" panose="020B0803050203000203"/>
              <a:sym typeface="IBM Plex Sans Bold" panose="020B0803050203000203"/>
            </a:endParaRPr>
          </a:p>
          <a:p>
            <a:pPr marL="975360" lvl="1" indent="-487680">
              <a:lnSpc>
                <a:spcPts val="7500"/>
              </a:lnSpc>
              <a:buFont typeface="Arial" panose="020B0604020202020204"/>
              <a:buChar char="•"/>
            </a:pPr>
            <a:r>
              <a:rPr lang="en-US" sz="4800" dirty="0" smtClean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Wetlands</a:t>
            </a:r>
          </a:p>
          <a:p>
            <a:pPr marL="975360" lvl="1" indent="-487680">
              <a:lnSpc>
                <a:spcPts val="7500"/>
              </a:lnSpc>
              <a:buFont typeface="Arial" panose="020B0604020202020204"/>
              <a:buChar char="•"/>
            </a:pPr>
            <a:r>
              <a:rPr lang="en-US" sz="4800" dirty="0" smtClean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Zoo / Wildlife game reserve</a:t>
            </a:r>
            <a:endParaRPr lang="en-US" sz="4515" dirty="0">
              <a:solidFill>
                <a:srgbClr val="1B1A17"/>
              </a:solidFill>
              <a:latin typeface="IBM Plex Sans Bold" panose="020B0803050203000203"/>
              <a:ea typeface="IBM Plex Sans Bold" panose="020B0803050203000203"/>
              <a:cs typeface="IBM Plex Sans Bold" panose="020B0803050203000203"/>
              <a:sym typeface="IBM Plex Sans Bold" panose="020B0803050203000203"/>
            </a:endParaRPr>
          </a:p>
          <a:p>
            <a:pPr marL="975360" lvl="1" indent="-487680" algn="l">
              <a:lnSpc>
                <a:spcPts val="7500"/>
              </a:lnSpc>
              <a:buFont typeface="Arial" panose="020B0604020202020204"/>
              <a:buChar char="•"/>
            </a:pPr>
            <a:r>
              <a:rPr lang="en-US" sz="4515" dirty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Interstate or International control post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44064" y="2000228"/>
            <a:ext cx="9143936" cy="64633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31545" lvl="1" indent="-465455" algn="l">
              <a:lnSpc>
                <a:spcPts val="7160"/>
              </a:lnSpc>
              <a:buFont typeface="Arial" panose="020B0604020202020204"/>
              <a:buChar char="•"/>
            </a:pPr>
            <a:r>
              <a:rPr lang="en-US" sz="4315" dirty="0" smtClean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Clinics / hospitals </a:t>
            </a:r>
          </a:p>
          <a:p>
            <a:pPr marL="931545" lvl="1" indent="-465455">
              <a:lnSpc>
                <a:spcPts val="7160"/>
              </a:lnSpc>
              <a:buFont typeface="Arial" panose="020B0604020202020204"/>
              <a:buChar char="•"/>
            </a:pPr>
            <a:r>
              <a:rPr lang="en-US" sz="4400" dirty="0" smtClean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Laboratories</a:t>
            </a:r>
          </a:p>
          <a:p>
            <a:pPr marL="931545" lvl="1" indent="-465455">
              <a:lnSpc>
                <a:spcPts val="7160"/>
              </a:lnSpc>
              <a:buFont typeface="Arial" panose="020B0604020202020204"/>
              <a:buChar char="•"/>
            </a:pPr>
            <a:r>
              <a:rPr lang="en-US" sz="4400" dirty="0" smtClean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PHC</a:t>
            </a:r>
          </a:p>
          <a:p>
            <a:pPr marL="931545" lvl="1" indent="-465455">
              <a:lnSpc>
                <a:spcPts val="7160"/>
              </a:lnSpc>
              <a:buFont typeface="Arial" panose="020B0604020202020204"/>
              <a:buChar char="•"/>
            </a:pPr>
            <a:r>
              <a:rPr lang="en-US" sz="4400" dirty="0" smtClean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 Pharmaceutical stores</a:t>
            </a:r>
          </a:p>
          <a:p>
            <a:pPr marL="931545" lvl="1" indent="-465455">
              <a:lnSpc>
                <a:spcPts val="7160"/>
              </a:lnSpc>
              <a:buFont typeface="Arial" panose="020B0604020202020204"/>
              <a:buChar char="•"/>
            </a:pPr>
            <a:r>
              <a:rPr lang="en-US" sz="4400" dirty="0" smtClean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Immunization centers</a:t>
            </a:r>
          </a:p>
          <a:p>
            <a:pPr marL="931545" lvl="1" indent="-465455">
              <a:lnSpc>
                <a:spcPts val="7160"/>
              </a:lnSpc>
              <a:buFont typeface="Arial" panose="020B0604020202020204"/>
              <a:buChar char="•"/>
            </a:pPr>
            <a:endParaRPr lang="en-US" sz="4400" dirty="0" smtClean="0">
              <a:solidFill>
                <a:srgbClr val="1B1A17"/>
              </a:solidFill>
              <a:latin typeface="IBM Plex Sans Bold" panose="020B0803050203000203"/>
              <a:ea typeface="IBM Plex Sans Bold" panose="020B0803050203000203"/>
              <a:cs typeface="IBM Plex Sans Bold" panose="020B0803050203000203"/>
              <a:sym typeface="IBM Plex Sans Bold" panose="020B0803050203000203"/>
            </a:endParaRPr>
          </a:p>
          <a:p>
            <a:pPr marL="931545" lvl="1" indent="-465455" algn="l">
              <a:lnSpc>
                <a:spcPts val="7160"/>
              </a:lnSpc>
              <a:buFont typeface="Arial" panose="020B0604020202020204"/>
              <a:buChar char="•"/>
            </a:pPr>
            <a:endParaRPr lang="en-US" sz="4315" dirty="0">
              <a:solidFill>
                <a:srgbClr val="1B1A17"/>
              </a:solidFill>
              <a:latin typeface="IBM Plex Sans Bold" panose="020B0803050203000203"/>
              <a:ea typeface="IBM Plex Sans Bold" panose="020B0803050203000203"/>
              <a:cs typeface="IBM Plex Sans Bold" panose="020B0803050203000203"/>
              <a:sym typeface="IBM Plex Sans Bold" panose="020B0803050203000203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2196717" y="821261"/>
            <a:ext cx="842158" cy="790097"/>
          </a:xfrm>
          <a:custGeom>
            <a:avLst/>
            <a:gdLst/>
            <a:ahLst/>
            <a:cxnLst/>
            <a:rect l="l" t="t" r="r" b="b"/>
            <a:pathLst>
              <a:path w="842158" h="790097">
                <a:moveTo>
                  <a:pt x="0" y="0"/>
                </a:moveTo>
                <a:lnTo>
                  <a:pt x="842158" y="0"/>
                </a:lnTo>
                <a:lnTo>
                  <a:pt x="842158" y="790097"/>
                </a:lnTo>
                <a:lnTo>
                  <a:pt x="0" y="79009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-1948155" y="6417139"/>
            <a:ext cx="8477852" cy="5657039"/>
          </a:xfrm>
          <a:custGeom>
            <a:avLst/>
            <a:gdLst/>
            <a:ahLst/>
            <a:cxnLst/>
            <a:rect l="l" t="t" r="r" b="b"/>
            <a:pathLst>
              <a:path w="8477852" h="5657039">
                <a:moveTo>
                  <a:pt x="8477852" y="5657039"/>
                </a:moveTo>
                <a:lnTo>
                  <a:pt x="0" y="5657039"/>
                </a:lnTo>
                <a:lnTo>
                  <a:pt x="0" y="0"/>
                </a:lnTo>
                <a:lnTo>
                  <a:pt x="8477852" y="0"/>
                </a:lnTo>
                <a:lnTo>
                  <a:pt x="8477852" y="565703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206" b="-206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617327" y="782637"/>
            <a:ext cx="10649753" cy="1035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00"/>
              </a:lnSpc>
            </a:pPr>
            <a:r>
              <a:rPr lang="en-US" sz="8000">
                <a:solidFill>
                  <a:srgbClr val="1B1A17"/>
                </a:solidFill>
                <a:latin typeface="IBM Plex Sans Condensed Bold" panose="020B0806050203000203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SURVEILLANCE POINTS</a:t>
            </a:r>
          </a:p>
        </p:txBody>
      </p:sp>
      <p:sp>
        <p:nvSpPr>
          <p:cNvPr id="4" name="Freeform 4"/>
          <p:cNvSpPr/>
          <p:nvPr/>
        </p:nvSpPr>
        <p:spPr>
          <a:xfrm flipV="1">
            <a:off x="15884719" y="8325049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0" y="1961951"/>
                </a:moveTo>
                <a:lnTo>
                  <a:pt x="2403281" y="1961951"/>
                </a:lnTo>
                <a:lnTo>
                  <a:pt x="2403281" y="0"/>
                </a:lnTo>
                <a:lnTo>
                  <a:pt x="0" y="0"/>
                </a:lnTo>
                <a:lnTo>
                  <a:pt x="0" y="1961951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t="-111" b="-111"/>
            </a:stretch>
          </a:blipFill>
        </p:spPr>
      </p:sp>
      <p:sp>
        <p:nvSpPr>
          <p:cNvPr id="5" name="Freeform 5"/>
          <p:cNvSpPr/>
          <p:nvPr/>
        </p:nvSpPr>
        <p:spPr>
          <a:xfrm flipV="1">
            <a:off x="16142295" y="8535324"/>
            <a:ext cx="2145705" cy="1751676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0" y="1751676"/>
                </a:moveTo>
                <a:lnTo>
                  <a:pt x="2145705" y="1751676"/>
                </a:lnTo>
                <a:lnTo>
                  <a:pt x="2145705" y="0"/>
                </a:lnTo>
                <a:lnTo>
                  <a:pt x="0" y="0"/>
                </a:lnTo>
                <a:lnTo>
                  <a:pt x="0" y="17516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t="-135" b="-135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460742" y="14190190"/>
            <a:ext cx="6982527" cy="104066"/>
          </a:xfrm>
          <a:custGeom>
            <a:avLst/>
            <a:gdLst/>
            <a:ahLst/>
            <a:cxnLst/>
            <a:rect l="l" t="t" r="r" b="b"/>
            <a:pathLst>
              <a:path w="6982527" h="104066">
                <a:moveTo>
                  <a:pt x="0" y="0"/>
                </a:moveTo>
                <a:lnTo>
                  <a:pt x="6982528" y="0"/>
                </a:lnTo>
                <a:lnTo>
                  <a:pt x="6982528" y="104066"/>
                </a:lnTo>
                <a:lnTo>
                  <a:pt x="0" y="10406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 descr="C:\Users\Real One\Desktop\Screenshot_20240701-215411.png"/>
          <p:cNvSpPr/>
          <p:nvPr/>
        </p:nvSpPr>
        <p:spPr>
          <a:xfrm>
            <a:off x="1028700" y="2040903"/>
            <a:ext cx="4017892" cy="2901811"/>
          </a:xfrm>
          <a:custGeom>
            <a:avLst/>
            <a:gdLst/>
            <a:ahLst/>
            <a:cxnLst/>
            <a:rect l="l" t="t" r="r" b="b"/>
            <a:pathLst>
              <a:path w="4017892" h="2901811">
                <a:moveTo>
                  <a:pt x="0" y="0"/>
                </a:moveTo>
                <a:lnTo>
                  <a:pt x="4017892" y="0"/>
                </a:lnTo>
                <a:lnTo>
                  <a:pt x="4017892" y="2901811"/>
                </a:lnTo>
                <a:lnTo>
                  <a:pt x="0" y="290181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5523" t="-291783" r="-159652" b="-424143"/>
            </a:stretch>
          </a:blipFill>
        </p:spPr>
      </p:sp>
      <p:sp>
        <p:nvSpPr>
          <p:cNvPr id="8" name="Freeform 8" descr="C:\Users\Real One\Desktop\Screenshot_20240701-215456.png"/>
          <p:cNvSpPr/>
          <p:nvPr/>
        </p:nvSpPr>
        <p:spPr>
          <a:xfrm>
            <a:off x="10068957" y="2040903"/>
            <a:ext cx="3906284" cy="2790203"/>
          </a:xfrm>
          <a:custGeom>
            <a:avLst/>
            <a:gdLst/>
            <a:ahLst/>
            <a:cxnLst/>
            <a:rect l="l" t="t" r="r" b="b"/>
            <a:pathLst>
              <a:path w="3906284" h="2790203">
                <a:moveTo>
                  <a:pt x="0" y="0"/>
                </a:moveTo>
                <a:lnTo>
                  <a:pt x="3906284" y="0"/>
                </a:lnTo>
                <a:lnTo>
                  <a:pt x="3906284" y="2790203"/>
                </a:lnTo>
                <a:lnTo>
                  <a:pt x="0" y="279020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5319" t="-206313" r="-131739" b="-431204"/>
            </a:stretch>
          </a:blipFill>
        </p:spPr>
      </p:sp>
      <p:sp>
        <p:nvSpPr>
          <p:cNvPr id="9" name="Freeform 9" descr="C:\Users\Real One\Desktop\Screenshot_20240701-215710.png"/>
          <p:cNvSpPr/>
          <p:nvPr/>
        </p:nvSpPr>
        <p:spPr>
          <a:xfrm>
            <a:off x="14310066" y="1817687"/>
            <a:ext cx="3152929" cy="3125027"/>
          </a:xfrm>
          <a:custGeom>
            <a:avLst/>
            <a:gdLst/>
            <a:ahLst/>
            <a:cxnLst/>
            <a:rect l="l" t="t" r="r" b="b"/>
            <a:pathLst>
              <a:path w="3152929" h="3125027">
                <a:moveTo>
                  <a:pt x="0" y="0"/>
                </a:moveTo>
                <a:lnTo>
                  <a:pt x="3152929" y="0"/>
                </a:lnTo>
                <a:lnTo>
                  <a:pt x="3152929" y="3125027"/>
                </a:lnTo>
                <a:lnTo>
                  <a:pt x="0" y="312502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81405" t="-217147" r="-76813" b="-486001"/>
            </a:stretch>
          </a:blipFill>
        </p:spPr>
      </p:sp>
      <p:sp>
        <p:nvSpPr>
          <p:cNvPr id="10" name="Freeform 10" descr="C:\Users\Real One\Desktop\Screenshot_20240701-215833.png"/>
          <p:cNvSpPr/>
          <p:nvPr/>
        </p:nvSpPr>
        <p:spPr>
          <a:xfrm>
            <a:off x="1809957" y="6505228"/>
            <a:ext cx="3683068" cy="2566987"/>
          </a:xfrm>
          <a:custGeom>
            <a:avLst/>
            <a:gdLst/>
            <a:ahLst/>
            <a:cxnLst/>
            <a:rect l="l" t="t" r="r" b="b"/>
            <a:pathLst>
              <a:path w="3683068" h="2566987">
                <a:moveTo>
                  <a:pt x="0" y="0"/>
                </a:moveTo>
                <a:lnTo>
                  <a:pt x="3683068" y="0"/>
                </a:lnTo>
                <a:lnTo>
                  <a:pt x="3683068" y="2566986"/>
                </a:lnTo>
                <a:lnTo>
                  <a:pt x="0" y="256698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15106" t="-293765" r="-11476" b="-328673"/>
            </a:stretch>
          </a:blipFill>
        </p:spPr>
      </p:sp>
      <p:sp>
        <p:nvSpPr>
          <p:cNvPr id="11" name="Freeform 11" descr="C:\Users\Real One\Desktop\Screenshot_20240701-215933.png"/>
          <p:cNvSpPr/>
          <p:nvPr/>
        </p:nvSpPr>
        <p:spPr>
          <a:xfrm>
            <a:off x="6720714" y="6505228"/>
            <a:ext cx="4115549" cy="2678596"/>
          </a:xfrm>
          <a:custGeom>
            <a:avLst/>
            <a:gdLst/>
            <a:ahLst/>
            <a:cxnLst/>
            <a:rect l="l" t="t" r="r" b="b"/>
            <a:pathLst>
              <a:path w="4115549" h="2678596">
                <a:moveTo>
                  <a:pt x="0" y="0"/>
                </a:moveTo>
                <a:lnTo>
                  <a:pt x="4115549" y="0"/>
                </a:lnTo>
                <a:lnTo>
                  <a:pt x="4115549" y="2678596"/>
                </a:lnTo>
                <a:lnTo>
                  <a:pt x="0" y="267859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07799" t="-419176" r="-3729" b="-203055"/>
            </a:stretch>
          </a:blipFill>
        </p:spPr>
      </p:sp>
      <p:sp>
        <p:nvSpPr>
          <p:cNvPr id="12" name="Freeform 12" descr="C:\Users\Real One\Desktop\Screenshot_20240701-220007.png"/>
          <p:cNvSpPr/>
          <p:nvPr/>
        </p:nvSpPr>
        <p:spPr>
          <a:xfrm>
            <a:off x="12189512" y="6393620"/>
            <a:ext cx="3892333" cy="2915762"/>
          </a:xfrm>
          <a:custGeom>
            <a:avLst/>
            <a:gdLst/>
            <a:ahLst/>
            <a:cxnLst/>
            <a:rect l="l" t="t" r="r" b="b"/>
            <a:pathLst>
              <a:path w="3892333" h="2915762">
                <a:moveTo>
                  <a:pt x="0" y="0"/>
                </a:moveTo>
                <a:lnTo>
                  <a:pt x="3892333" y="0"/>
                </a:lnTo>
                <a:lnTo>
                  <a:pt x="3892333" y="2915762"/>
                </a:lnTo>
                <a:lnTo>
                  <a:pt x="0" y="291576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140540" t="-455601" r="-36108" b="-265080"/>
            </a:stretch>
          </a:blipFill>
        </p:spPr>
      </p:sp>
      <p:sp>
        <p:nvSpPr>
          <p:cNvPr id="13" name="Freeform 13" descr="C:\Users\Real One\Desktop\Screenshot_20240701-215134.png"/>
          <p:cNvSpPr/>
          <p:nvPr/>
        </p:nvSpPr>
        <p:spPr>
          <a:xfrm>
            <a:off x="5604633" y="2152511"/>
            <a:ext cx="4045794" cy="2790203"/>
          </a:xfrm>
          <a:custGeom>
            <a:avLst/>
            <a:gdLst/>
            <a:ahLst/>
            <a:cxnLst/>
            <a:rect l="l" t="t" r="r" b="b"/>
            <a:pathLst>
              <a:path w="4045794" h="2790203">
                <a:moveTo>
                  <a:pt x="0" y="0"/>
                </a:moveTo>
                <a:lnTo>
                  <a:pt x="4045794" y="0"/>
                </a:lnTo>
                <a:lnTo>
                  <a:pt x="4045794" y="2790203"/>
                </a:lnTo>
                <a:lnTo>
                  <a:pt x="0" y="279020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0065" r="-22448" b="-244490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11882732" y="7956823"/>
            <a:ext cx="7030632" cy="4691349"/>
          </a:xfrm>
          <a:custGeom>
            <a:avLst/>
            <a:gdLst/>
            <a:ahLst/>
            <a:cxnLst/>
            <a:rect l="l" t="t" r="r" b="b"/>
            <a:pathLst>
              <a:path w="7030632" h="4691349">
                <a:moveTo>
                  <a:pt x="0" y="4691349"/>
                </a:moveTo>
                <a:lnTo>
                  <a:pt x="7030632" y="4691349"/>
                </a:lnTo>
                <a:lnTo>
                  <a:pt x="7030632" y="0"/>
                </a:lnTo>
                <a:lnTo>
                  <a:pt x="0" y="0"/>
                </a:lnTo>
                <a:lnTo>
                  <a:pt x="0" y="469134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191" b="-191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t="-111" b="-111"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-19050" y="0"/>
            <a:ext cx="2145705" cy="1751676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2145705" y="0"/>
                </a:moveTo>
                <a:lnTo>
                  <a:pt x="0" y="0"/>
                </a:lnTo>
                <a:lnTo>
                  <a:pt x="0" y="1751676"/>
                </a:lnTo>
                <a:lnTo>
                  <a:pt x="2145705" y="1751676"/>
                </a:lnTo>
                <a:lnTo>
                  <a:pt x="214570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135" b="-135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183283" y="1594291"/>
            <a:ext cx="12505461" cy="649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35"/>
              </a:lnSpc>
            </a:pPr>
            <a:r>
              <a:rPr lang="en-US" sz="421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Federal Vet.Service – Hqtrs and Field offices (37)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83283" y="2489044"/>
            <a:ext cx="12505461" cy="649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35"/>
              </a:lnSpc>
            </a:pPr>
            <a:r>
              <a:rPr lang="en-US" sz="421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State Veterinary Services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30499" y="8873593"/>
            <a:ext cx="7859826" cy="649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35"/>
              </a:lnSpc>
            </a:pPr>
            <a:r>
              <a:rPr lang="en-US" sz="421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Local Govt Agric. Departments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83283" y="3458465"/>
            <a:ext cx="12505461" cy="649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35"/>
              </a:lnSpc>
            </a:pPr>
            <a:r>
              <a:rPr lang="en-US" sz="421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774 Area Vet. Offices in each LGA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83283" y="4381358"/>
            <a:ext cx="12505461" cy="1299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35"/>
              </a:lnSpc>
            </a:pPr>
            <a:r>
              <a:rPr lang="en-US" sz="421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591 surveillance points (Livestock markets, Abattoirs, Control posts, Veterinary clinics)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183283" y="5996691"/>
            <a:ext cx="12505461" cy="2600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35"/>
              </a:lnSpc>
            </a:pPr>
            <a:r>
              <a:rPr lang="en-US" sz="4210" dirty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Laboratory Network</a:t>
            </a:r>
          </a:p>
          <a:p>
            <a:pPr marL="909320" lvl="1" indent="-454660" algn="l">
              <a:lnSpc>
                <a:spcPts val="5135"/>
              </a:lnSpc>
              <a:buFont typeface="Arial" panose="020B0604020202020204"/>
              <a:buChar char="•"/>
            </a:pPr>
            <a:r>
              <a:rPr lang="en-US" sz="4210" dirty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National Veterinary Research Institute (NVRI)</a:t>
            </a:r>
          </a:p>
          <a:p>
            <a:pPr marL="909320" lvl="1" indent="-454660" algn="l">
              <a:lnSpc>
                <a:spcPts val="5135"/>
              </a:lnSpc>
              <a:buFont typeface="Arial" panose="020B0604020202020204"/>
              <a:buChar char="•"/>
            </a:pPr>
            <a:r>
              <a:rPr lang="en-US" sz="4210" dirty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 Private Laboratories</a:t>
            </a:r>
          </a:p>
          <a:p>
            <a:pPr marL="909320" lvl="1" indent="-454660" algn="l">
              <a:lnSpc>
                <a:spcPts val="5135"/>
              </a:lnSpc>
              <a:buFont typeface="Arial" panose="020B0604020202020204"/>
              <a:buChar char="•"/>
            </a:pPr>
            <a:r>
              <a:rPr lang="en-US" sz="4210" dirty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Universities – VTHs</a:t>
            </a:r>
          </a:p>
        </p:txBody>
      </p:sp>
      <p:sp>
        <p:nvSpPr>
          <p:cNvPr id="11" name="Freeform 11"/>
          <p:cNvSpPr/>
          <p:nvPr/>
        </p:nvSpPr>
        <p:spPr>
          <a:xfrm>
            <a:off x="1053803" y="8955458"/>
            <a:ext cx="604811" cy="567423"/>
          </a:xfrm>
          <a:custGeom>
            <a:avLst/>
            <a:gdLst/>
            <a:ahLst/>
            <a:cxnLst/>
            <a:rect l="l" t="t" r="r" b="b"/>
            <a:pathLst>
              <a:path w="604811" h="567423">
                <a:moveTo>
                  <a:pt x="0" y="0"/>
                </a:moveTo>
                <a:lnTo>
                  <a:pt x="604811" y="0"/>
                </a:lnTo>
                <a:lnTo>
                  <a:pt x="604811" y="567423"/>
                </a:lnTo>
                <a:lnTo>
                  <a:pt x="0" y="56742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53803" y="6006216"/>
            <a:ext cx="604811" cy="567423"/>
          </a:xfrm>
          <a:custGeom>
            <a:avLst/>
            <a:gdLst/>
            <a:ahLst/>
            <a:cxnLst/>
            <a:rect l="l" t="t" r="r" b="b"/>
            <a:pathLst>
              <a:path w="604811" h="567423">
                <a:moveTo>
                  <a:pt x="0" y="0"/>
                </a:moveTo>
                <a:lnTo>
                  <a:pt x="604811" y="0"/>
                </a:lnTo>
                <a:lnTo>
                  <a:pt x="604811" y="567423"/>
                </a:lnTo>
                <a:lnTo>
                  <a:pt x="0" y="56742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53803" y="4468532"/>
            <a:ext cx="604811" cy="567423"/>
          </a:xfrm>
          <a:custGeom>
            <a:avLst/>
            <a:gdLst/>
            <a:ahLst/>
            <a:cxnLst/>
            <a:rect l="l" t="t" r="r" b="b"/>
            <a:pathLst>
              <a:path w="604811" h="567423">
                <a:moveTo>
                  <a:pt x="0" y="0"/>
                </a:moveTo>
                <a:lnTo>
                  <a:pt x="604811" y="0"/>
                </a:lnTo>
                <a:lnTo>
                  <a:pt x="604811" y="567423"/>
                </a:lnTo>
                <a:lnTo>
                  <a:pt x="0" y="56742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53803" y="3467990"/>
            <a:ext cx="604811" cy="567423"/>
          </a:xfrm>
          <a:custGeom>
            <a:avLst/>
            <a:gdLst/>
            <a:ahLst/>
            <a:cxnLst/>
            <a:rect l="l" t="t" r="r" b="b"/>
            <a:pathLst>
              <a:path w="604811" h="567423">
                <a:moveTo>
                  <a:pt x="0" y="0"/>
                </a:moveTo>
                <a:lnTo>
                  <a:pt x="604811" y="0"/>
                </a:lnTo>
                <a:lnTo>
                  <a:pt x="604811" y="567423"/>
                </a:lnTo>
                <a:lnTo>
                  <a:pt x="0" y="56742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53803" y="2570909"/>
            <a:ext cx="604811" cy="567423"/>
          </a:xfrm>
          <a:custGeom>
            <a:avLst/>
            <a:gdLst/>
            <a:ahLst/>
            <a:cxnLst/>
            <a:rect l="l" t="t" r="r" b="b"/>
            <a:pathLst>
              <a:path w="604811" h="567423">
                <a:moveTo>
                  <a:pt x="0" y="0"/>
                </a:moveTo>
                <a:lnTo>
                  <a:pt x="604811" y="0"/>
                </a:lnTo>
                <a:lnTo>
                  <a:pt x="604811" y="567423"/>
                </a:lnTo>
                <a:lnTo>
                  <a:pt x="0" y="56742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53803" y="1744434"/>
            <a:ext cx="604811" cy="567423"/>
          </a:xfrm>
          <a:custGeom>
            <a:avLst/>
            <a:gdLst/>
            <a:ahLst/>
            <a:cxnLst/>
            <a:rect l="l" t="t" r="r" b="b"/>
            <a:pathLst>
              <a:path w="604811" h="567423">
                <a:moveTo>
                  <a:pt x="0" y="0"/>
                </a:moveTo>
                <a:lnTo>
                  <a:pt x="604811" y="0"/>
                </a:lnTo>
                <a:lnTo>
                  <a:pt x="604811" y="567423"/>
                </a:lnTo>
                <a:lnTo>
                  <a:pt x="0" y="56742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274334" y="573088"/>
            <a:ext cx="15349333" cy="787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90"/>
              </a:lnSpc>
            </a:pPr>
            <a:r>
              <a:rPr lang="en-US" sz="6200" spc="471">
                <a:solidFill>
                  <a:srgbClr val="1B1A17"/>
                </a:solidFill>
                <a:latin typeface="IBM Plex Sans Condensed Bold" panose="020B0806050203000203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EPIDEMIO-SURVEILLANCE NETWORK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11882732" y="7956823"/>
            <a:ext cx="7030632" cy="4691349"/>
          </a:xfrm>
          <a:custGeom>
            <a:avLst/>
            <a:gdLst/>
            <a:ahLst/>
            <a:cxnLst/>
            <a:rect l="l" t="t" r="r" b="b"/>
            <a:pathLst>
              <a:path w="7030632" h="4691349">
                <a:moveTo>
                  <a:pt x="0" y="4691349"/>
                </a:moveTo>
                <a:lnTo>
                  <a:pt x="7030632" y="4691349"/>
                </a:lnTo>
                <a:lnTo>
                  <a:pt x="7030632" y="0"/>
                </a:lnTo>
                <a:lnTo>
                  <a:pt x="0" y="0"/>
                </a:lnTo>
                <a:lnTo>
                  <a:pt x="0" y="469134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191" b="-191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t="-111" b="-111"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-19050" y="0"/>
            <a:ext cx="2145705" cy="1751676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2145705" y="0"/>
                </a:moveTo>
                <a:lnTo>
                  <a:pt x="0" y="0"/>
                </a:lnTo>
                <a:lnTo>
                  <a:pt x="0" y="1751676"/>
                </a:lnTo>
                <a:lnTo>
                  <a:pt x="2145705" y="1751676"/>
                </a:lnTo>
                <a:lnTo>
                  <a:pt x="214570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135" b="-135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183283" y="2774963"/>
            <a:ext cx="15461839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135"/>
              </a:lnSpc>
            </a:pPr>
            <a:r>
              <a:rPr lang="en-US" sz="4400" dirty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Federal </a:t>
            </a:r>
            <a:r>
              <a:rPr lang="en-US" sz="4400" dirty="0" smtClean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Ministry of Health </a:t>
            </a:r>
            <a:r>
              <a:rPr lang="en-US" sz="4400" dirty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– </a:t>
            </a:r>
            <a:r>
              <a:rPr lang="en-US" sz="4400" dirty="0" err="1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Hqtrs</a:t>
            </a:r>
            <a:r>
              <a:rPr lang="en-US" sz="4400" dirty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 and </a:t>
            </a:r>
            <a:r>
              <a:rPr lang="en-US" sz="4400" dirty="0" smtClean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State </a:t>
            </a:r>
            <a:r>
              <a:rPr lang="en-US" sz="4400" dirty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offices (37)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183283" y="3922708"/>
            <a:ext cx="12505461" cy="649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35"/>
              </a:lnSpc>
            </a:pPr>
            <a:r>
              <a:rPr lang="en-US" sz="4210" dirty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State </a:t>
            </a:r>
            <a:r>
              <a:rPr lang="en-US" sz="4210" dirty="0" smtClean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Ministry of Health (State DSNO) </a:t>
            </a:r>
            <a:endParaRPr lang="en-US" sz="4210" dirty="0">
              <a:solidFill>
                <a:srgbClr val="1B1A17"/>
              </a:solidFill>
              <a:latin typeface="IBM Plex Sans Bold" panose="020B0803050203000203"/>
              <a:ea typeface="IBM Plex Sans Bold" panose="020B0803050203000203"/>
              <a:cs typeface="IBM Plex Sans Bold" panose="020B0803050203000203"/>
              <a:sym typeface="IBM Plex Sans Bold" panose="020B0803050203000203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183283" y="5280030"/>
            <a:ext cx="12505461" cy="649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35"/>
              </a:lnSpc>
            </a:pPr>
            <a:r>
              <a:rPr lang="en-US" sz="4210" dirty="0" smtClean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774 LGAs DSNO</a:t>
            </a:r>
            <a:endParaRPr lang="en-US" sz="4210" dirty="0">
              <a:solidFill>
                <a:srgbClr val="1B1A17"/>
              </a:solidFill>
              <a:latin typeface="IBM Plex Sans Bold" panose="020B0803050203000203"/>
              <a:ea typeface="IBM Plex Sans Bold" panose="020B0803050203000203"/>
              <a:cs typeface="IBM Plex Sans Bold" panose="020B0803050203000203"/>
              <a:sym typeface="IBM Plex Sans Bold" panose="020B0803050203000203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183283" y="6444718"/>
            <a:ext cx="12505461" cy="627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35"/>
              </a:lnSpc>
            </a:pPr>
            <a:r>
              <a:rPr lang="en-US" sz="4210" dirty="0" smtClean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774 LGAs Health Departments</a:t>
            </a:r>
            <a:endParaRPr lang="en-US" sz="4210" dirty="0">
              <a:solidFill>
                <a:srgbClr val="1B1A17"/>
              </a:solidFill>
              <a:latin typeface="IBM Plex Sans Bold" panose="020B0803050203000203"/>
              <a:ea typeface="IBM Plex Sans Bold" panose="020B0803050203000203"/>
              <a:cs typeface="IBM Plex Sans Bold" panose="020B0803050203000203"/>
              <a:sym typeface="IBM Plex Sans Bold" panose="020B0803050203000203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183283" y="7730602"/>
            <a:ext cx="12505461" cy="627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35"/>
              </a:lnSpc>
            </a:pPr>
            <a:r>
              <a:rPr lang="en-US" sz="4210" dirty="0" smtClean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Over 34,000 PHC</a:t>
            </a:r>
            <a:endParaRPr lang="en-US" sz="4210" dirty="0">
              <a:solidFill>
                <a:srgbClr val="1B1A17"/>
              </a:solidFill>
              <a:latin typeface="IBM Plex Sans Bold" panose="020B0803050203000203"/>
              <a:ea typeface="IBM Plex Sans Bold" panose="020B0803050203000203"/>
              <a:cs typeface="IBM Plex Sans Bold" panose="020B0803050203000203"/>
              <a:sym typeface="IBM Plex Sans Bold" panose="020B0803050203000203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053803" y="7790787"/>
            <a:ext cx="604811" cy="567423"/>
          </a:xfrm>
          <a:custGeom>
            <a:avLst/>
            <a:gdLst/>
            <a:ahLst/>
            <a:cxnLst/>
            <a:rect l="l" t="t" r="r" b="b"/>
            <a:pathLst>
              <a:path w="604811" h="567423">
                <a:moveTo>
                  <a:pt x="0" y="0"/>
                </a:moveTo>
                <a:lnTo>
                  <a:pt x="604811" y="0"/>
                </a:lnTo>
                <a:lnTo>
                  <a:pt x="604811" y="567423"/>
                </a:lnTo>
                <a:lnTo>
                  <a:pt x="0" y="56742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53803" y="6576341"/>
            <a:ext cx="604811" cy="567423"/>
          </a:xfrm>
          <a:custGeom>
            <a:avLst/>
            <a:gdLst/>
            <a:ahLst/>
            <a:cxnLst/>
            <a:rect l="l" t="t" r="r" b="b"/>
            <a:pathLst>
              <a:path w="604811" h="567423">
                <a:moveTo>
                  <a:pt x="0" y="0"/>
                </a:moveTo>
                <a:lnTo>
                  <a:pt x="604811" y="0"/>
                </a:lnTo>
                <a:lnTo>
                  <a:pt x="604811" y="567423"/>
                </a:lnTo>
                <a:lnTo>
                  <a:pt x="0" y="56742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53803" y="5361895"/>
            <a:ext cx="604811" cy="567423"/>
          </a:xfrm>
          <a:custGeom>
            <a:avLst/>
            <a:gdLst/>
            <a:ahLst/>
            <a:cxnLst/>
            <a:rect l="l" t="t" r="r" b="b"/>
            <a:pathLst>
              <a:path w="604811" h="567423">
                <a:moveTo>
                  <a:pt x="0" y="0"/>
                </a:moveTo>
                <a:lnTo>
                  <a:pt x="604811" y="0"/>
                </a:lnTo>
                <a:lnTo>
                  <a:pt x="604811" y="567423"/>
                </a:lnTo>
                <a:lnTo>
                  <a:pt x="0" y="56742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53803" y="4147449"/>
            <a:ext cx="604811" cy="567423"/>
          </a:xfrm>
          <a:custGeom>
            <a:avLst/>
            <a:gdLst/>
            <a:ahLst/>
            <a:cxnLst/>
            <a:rect l="l" t="t" r="r" b="b"/>
            <a:pathLst>
              <a:path w="604811" h="567423">
                <a:moveTo>
                  <a:pt x="0" y="0"/>
                </a:moveTo>
                <a:lnTo>
                  <a:pt x="604811" y="0"/>
                </a:lnTo>
                <a:lnTo>
                  <a:pt x="604811" y="567423"/>
                </a:lnTo>
                <a:lnTo>
                  <a:pt x="0" y="56742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53803" y="2790127"/>
            <a:ext cx="604811" cy="567423"/>
          </a:xfrm>
          <a:custGeom>
            <a:avLst/>
            <a:gdLst/>
            <a:ahLst/>
            <a:cxnLst/>
            <a:rect l="l" t="t" r="r" b="b"/>
            <a:pathLst>
              <a:path w="604811" h="567423">
                <a:moveTo>
                  <a:pt x="0" y="0"/>
                </a:moveTo>
                <a:lnTo>
                  <a:pt x="604811" y="0"/>
                </a:lnTo>
                <a:lnTo>
                  <a:pt x="604811" y="567423"/>
                </a:lnTo>
                <a:lnTo>
                  <a:pt x="0" y="56742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274334" y="573088"/>
            <a:ext cx="15349333" cy="787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90"/>
              </a:lnSpc>
            </a:pPr>
            <a:r>
              <a:rPr lang="en-US" sz="6200" spc="471">
                <a:solidFill>
                  <a:srgbClr val="1B1A17"/>
                </a:solidFill>
                <a:latin typeface="IBM Plex Sans Condensed Bold" panose="020B0806050203000203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EPIDEMIO-SURVEILLANCE NETWORK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11882732" y="7956823"/>
            <a:ext cx="7030632" cy="4691349"/>
          </a:xfrm>
          <a:custGeom>
            <a:avLst/>
            <a:gdLst/>
            <a:ahLst/>
            <a:cxnLst/>
            <a:rect l="l" t="t" r="r" b="b"/>
            <a:pathLst>
              <a:path w="7030632" h="4691349">
                <a:moveTo>
                  <a:pt x="0" y="4691349"/>
                </a:moveTo>
                <a:lnTo>
                  <a:pt x="7030632" y="4691349"/>
                </a:lnTo>
                <a:lnTo>
                  <a:pt x="7030632" y="0"/>
                </a:lnTo>
                <a:lnTo>
                  <a:pt x="0" y="0"/>
                </a:lnTo>
                <a:lnTo>
                  <a:pt x="0" y="469134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191" b="-191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t="-111" b="-111"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-19050" y="0"/>
            <a:ext cx="2145705" cy="1751676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2145705" y="0"/>
                </a:moveTo>
                <a:lnTo>
                  <a:pt x="0" y="0"/>
                </a:lnTo>
                <a:lnTo>
                  <a:pt x="0" y="1751676"/>
                </a:lnTo>
                <a:lnTo>
                  <a:pt x="2145705" y="1751676"/>
                </a:lnTo>
                <a:lnTo>
                  <a:pt x="214570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135" b="-135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403189" y="2385301"/>
            <a:ext cx="14588155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5"/>
              </a:lnSpc>
            </a:pPr>
            <a:r>
              <a:rPr lang="en-US" sz="4915" dirty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NVRI is a BSL 3 and is the only national reference </a:t>
            </a:r>
            <a:r>
              <a:rPr lang="en-US" sz="4915" dirty="0" smtClean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laboratory for animal diseases</a:t>
            </a:r>
            <a:endParaRPr lang="en-US" sz="4915" dirty="0">
              <a:solidFill>
                <a:srgbClr val="1B1A17"/>
              </a:solidFill>
              <a:latin typeface="IBM Plex Sans Bold" panose="020B0803050203000203"/>
              <a:ea typeface="IBM Plex Sans Bold" panose="020B0803050203000203"/>
              <a:cs typeface="IBM Plex Sans Bold" panose="020B0803050203000203"/>
              <a:sym typeface="IBM Plex Sans Bold" panose="020B0803050203000203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03189" y="4788173"/>
            <a:ext cx="14588155" cy="746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5"/>
              </a:lnSpc>
            </a:pPr>
            <a:r>
              <a:rPr lang="en-US" sz="4915" dirty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NVRI (+ 23 outstation labs)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37130" y="6370941"/>
            <a:ext cx="14588155" cy="746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5"/>
              </a:lnSpc>
            </a:pPr>
            <a:r>
              <a:rPr lang="en-US" sz="4915" dirty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11 VTHs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37130" y="8219489"/>
            <a:ext cx="14588155" cy="746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5"/>
              </a:lnSpc>
            </a:pPr>
            <a:r>
              <a:rPr lang="en-US" sz="4915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Private Labs (not updated) </a:t>
            </a:r>
          </a:p>
        </p:txBody>
      </p:sp>
      <p:sp>
        <p:nvSpPr>
          <p:cNvPr id="9" name="Freeform 9"/>
          <p:cNvSpPr/>
          <p:nvPr/>
        </p:nvSpPr>
        <p:spPr>
          <a:xfrm>
            <a:off x="696449" y="2385301"/>
            <a:ext cx="1078779" cy="1012091"/>
          </a:xfrm>
          <a:custGeom>
            <a:avLst/>
            <a:gdLst/>
            <a:ahLst/>
            <a:cxnLst/>
            <a:rect l="l" t="t" r="r" b="b"/>
            <a:pathLst>
              <a:path w="1078779" h="1012091">
                <a:moveTo>
                  <a:pt x="0" y="0"/>
                </a:moveTo>
                <a:lnTo>
                  <a:pt x="1078779" y="0"/>
                </a:lnTo>
                <a:lnTo>
                  <a:pt x="1078779" y="1012091"/>
                </a:lnTo>
                <a:lnTo>
                  <a:pt x="0" y="101209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96449" y="4522394"/>
            <a:ext cx="1078779" cy="1012091"/>
          </a:xfrm>
          <a:custGeom>
            <a:avLst/>
            <a:gdLst/>
            <a:ahLst/>
            <a:cxnLst/>
            <a:rect l="l" t="t" r="r" b="b"/>
            <a:pathLst>
              <a:path w="1078779" h="1012091">
                <a:moveTo>
                  <a:pt x="0" y="0"/>
                </a:moveTo>
                <a:lnTo>
                  <a:pt x="1078779" y="0"/>
                </a:lnTo>
                <a:lnTo>
                  <a:pt x="1078779" y="1012091"/>
                </a:lnTo>
                <a:lnTo>
                  <a:pt x="0" y="101209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96449" y="6146499"/>
            <a:ext cx="1078779" cy="1012091"/>
          </a:xfrm>
          <a:custGeom>
            <a:avLst/>
            <a:gdLst/>
            <a:ahLst/>
            <a:cxnLst/>
            <a:rect l="l" t="t" r="r" b="b"/>
            <a:pathLst>
              <a:path w="1078779" h="1012091">
                <a:moveTo>
                  <a:pt x="0" y="0"/>
                </a:moveTo>
                <a:lnTo>
                  <a:pt x="1078779" y="0"/>
                </a:lnTo>
                <a:lnTo>
                  <a:pt x="1078779" y="1012091"/>
                </a:lnTo>
                <a:lnTo>
                  <a:pt x="0" y="101209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96449" y="7953709"/>
            <a:ext cx="1078779" cy="1012091"/>
          </a:xfrm>
          <a:custGeom>
            <a:avLst/>
            <a:gdLst/>
            <a:ahLst/>
            <a:cxnLst/>
            <a:rect l="l" t="t" r="r" b="b"/>
            <a:pathLst>
              <a:path w="1078779" h="1012091">
                <a:moveTo>
                  <a:pt x="0" y="0"/>
                </a:moveTo>
                <a:lnTo>
                  <a:pt x="1078779" y="0"/>
                </a:lnTo>
                <a:lnTo>
                  <a:pt x="1078779" y="1012091"/>
                </a:lnTo>
                <a:lnTo>
                  <a:pt x="0" y="101209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583198" y="964276"/>
            <a:ext cx="15133362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90"/>
              </a:lnSpc>
            </a:pPr>
            <a:r>
              <a:rPr lang="en-US" sz="6200" spc="471" dirty="0" smtClean="0">
                <a:solidFill>
                  <a:srgbClr val="1B1A17"/>
                </a:solidFill>
                <a:latin typeface="IBM Plex Sans Condensed Bold" panose="020B0806050203000203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VETERINARY LABORATORY </a:t>
            </a:r>
            <a:r>
              <a:rPr lang="en-US" sz="6200" spc="471" dirty="0">
                <a:solidFill>
                  <a:srgbClr val="1B1A17"/>
                </a:solidFill>
                <a:latin typeface="IBM Plex Sans Condensed Bold" panose="020B0806050203000203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NETWORK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11882732" y="7956823"/>
            <a:ext cx="7030632" cy="4691349"/>
          </a:xfrm>
          <a:custGeom>
            <a:avLst/>
            <a:gdLst/>
            <a:ahLst/>
            <a:cxnLst/>
            <a:rect l="l" t="t" r="r" b="b"/>
            <a:pathLst>
              <a:path w="7030632" h="4691349">
                <a:moveTo>
                  <a:pt x="0" y="4691349"/>
                </a:moveTo>
                <a:lnTo>
                  <a:pt x="7030632" y="4691349"/>
                </a:lnTo>
                <a:lnTo>
                  <a:pt x="7030632" y="0"/>
                </a:lnTo>
                <a:lnTo>
                  <a:pt x="0" y="0"/>
                </a:lnTo>
                <a:lnTo>
                  <a:pt x="0" y="469134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191" b="-191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t="-111" b="-111"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-19050" y="0"/>
            <a:ext cx="2145705" cy="1751676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2145705" y="0"/>
                </a:moveTo>
                <a:lnTo>
                  <a:pt x="0" y="0"/>
                </a:lnTo>
                <a:lnTo>
                  <a:pt x="0" y="1751676"/>
                </a:lnTo>
                <a:lnTo>
                  <a:pt x="2145705" y="1751676"/>
                </a:lnTo>
                <a:lnTo>
                  <a:pt x="214570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135" b="-135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403189" y="2385301"/>
            <a:ext cx="14588155" cy="737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5"/>
              </a:lnSpc>
            </a:pPr>
            <a:r>
              <a:rPr lang="en-US" sz="4915" dirty="0" smtClean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National Centre for Disease Control Laboratories</a:t>
            </a:r>
            <a:endParaRPr lang="en-US" sz="4915" dirty="0">
              <a:solidFill>
                <a:srgbClr val="1B1A17"/>
              </a:solidFill>
              <a:latin typeface="IBM Plex Sans Bold" panose="020B0803050203000203"/>
              <a:ea typeface="IBM Plex Sans Bold" panose="020B0803050203000203"/>
              <a:cs typeface="IBM Plex Sans Bold" panose="020B0803050203000203"/>
              <a:sym typeface="IBM Plex Sans Bold" panose="020B0803050203000203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03189" y="4214806"/>
            <a:ext cx="15456247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995"/>
              </a:lnSpc>
            </a:pPr>
            <a:r>
              <a:rPr lang="en-US" sz="4400" dirty="0" smtClean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36 + FCT States Laboratories (Tertiary, Secondary, Primary)</a:t>
            </a:r>
            <a:endParaRPr lang="en-US" sz="4400" dirty="0">
              <a:solidFill>
                <a:srgbClr val="1B1A17"/>
              </a:solidFill>
              <a:latin typeface="IBM Plex Sans Bold" panose="020B0803050203000203"/>
              <a:ea typeface="IBM Plex Sans Bold" panose="020B0803050203000203"/>
              <a:cs typeface="IBM Plex Sans Bold" panose="020B0803050203000203"/>
              <a:sym typeface="IBM Plex Sans Bold" panose="020B0803050203000203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337130" y="6370941"/>
            <a:ext cx="14588155" cy="746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5"/>
              </a:lnSpc>
            </a:pPr>
            <a:r>
              <a:rPr lang="en-US" sz="4915" dirty="0" smtClean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University Teaching Hospitals Laboratories</a:t>
            </a:r>
            <a:endParaRPr lang="en-US" sz="4915" dirty="0">
              <a:solidFill>
                <a:srgbClr val="1B1A17"/>
              </a:solidFill>
              <a:latin typeface="IBM Plex Sans Bold" panose="020B0803050203000203"/>
              <a:ea typeface="IBM Plex Sans Bold" panose="020B0803050203000203"/>
              <a:cs typeface="IBM Plex Sans Bold" panose="020B0803050203000203"/>
              <a:sym typeface="IBM Plex Sans Bold" panose="020B0803050203000203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337130" y="8219489"/>
            <a:ext cx="14588155" cy="737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5"/>
              </a:lnSpc>
            </a:pPr>
            <a:r>
              <a:rPr lang="en-US" sz="4915" dirty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Private </a:t>
            </a:r>
            <a:r>
              <a:rPr lang="en-US" sz="4915" dirty="0" smtClean="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Laboratories </a:t>
            </a:r>
            <a:endParaRPr lang="en-US" sz="4915" dirty="0">
              <a:solidFill>
                <a:srgbClr val="1B1A17"/>
              </a:solidFill>
              <a:latin typeface="IBM Plex Sans Bold" panose="020B0803050203000203"/>
              <a:ea typeface="IBM Plex Sans Bold" panose="020B0803050203000203"/>
              <a:cs typeface="IBM Plex Sans Bold" panose="020B0803050203000203"/>
              <a:sym typeface="IBM Plex Sans Bold" panose="020B0803050203000203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696449" y="2385301"/>
            <a:ext cx="1078779" cy="1012091"/>
          </a:xfrm>
          <a:custGeom>
            <a:avLst/>
            <a:gdLst/>
            <a:ahLst/>
            <a:cxnLst/>
            <a:rect l="l" t="t" r="r" b="b"/>
            <a:pathLst>
              <a:path w="1078779" h="1012091">
                <a:moveTo>
                  <a:pt x="0" y="0"/>
                </a:moveTo>
                <a:lnTo>
                  <a:pt x="1078779" y="0"/>
                </a:lnTo>
                <a:lnTo>
                  <a:pt x="1078779" y="1012091"/>
                </a:lnTo>
                <a:lnTo>
                  <a:pt x="0" y="101209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96449" y="4522394"/>
            <a:ext cx="1078779" cy="1012091"/>
          </a:xfrm>
          <a:custGeom>
            <a:avLst/>
            <a:gdLst/>
            <a:ahLst/>
            <a:cxnLst/>
            <a:rect l="l" t="t" r="r" b="b"/>
            <a:pathLst>
              <a:path w="1078779" h="1012091">
                <a:moveTo>
                  <a:pt x="0" y="0"/>
                </a:moveTo>
                <a:lnTo>
                  <a:pt x="1078779" y="0"/>
                </a:lnTo>
                <a:lnTo>
                  <a:pt x="1078779" y="1012091"/>
                </a:lnTo>
                <a:lnTo>
                  <a:pt x="0" y="101209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96449" y="6146499"/>
            <a:ext cx="1078779" cy="1012091"/>
          </a:xfrm>
          <a:custGeom>
            <a:avLst/>
            <a:gdLst/>
            <a:ahLst/>
            <a:cxnLst/>
            <a:rect l="l" t="t" r="r" b="b"/>
            <a:pathLst>
              <a:path w="1078779" h="1012091">
                <a:moveTo>
                  <a:pt x="0" y="0"/>
                </a:moveTo>
                <a:lnTo>
                  <a:pt x="1078779" y="0"/>
                </a:lnTo>
                <a:lnTo>
                  <a:pt x="1078779" y="1012091"/>
                </a:lnTo>
                <a:lnTo>
                  <a:pt x="0" y="101209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96449" y="7953709"/>
            <a:ext cx="1078779" cy="1012091"/>
          </a:xfrm>
          <a:custGeom>
            <a:avLst/>
            <a:gdLst/>
            <a:ahLst/>
            <a:cxnLst/>
            <a:rect l="l" t="t" r="r" b="b"/>
            <a:pathLst>
              <a:path w="1078779" h="1012091">
                <a:moveTo>
                  <a:pt x="0" y="0"/>
                </a:moveTo>
                <a:lnTo>
                  <a:pt x="1078779" y="0"/>
                </a:lnTo>
                <a:lnTo>
                  <a:pt x="1078779" y="1012091"/>
                </a:lnTo>
                <a:lnTo>
                  <a:pt x="0" y="1012091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2583198" y="964276"/>
            <a:ext cx="14133229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90"/>
              </a:lnSpc>
            </a:pPr>
            <a:r>
              <a:rPr lang="en-US" sz="6200" spc="471" dirty="0" smtClean="0">
                <a:solidFill>
                  <a:srgbClr val="1B1A17"/>
                </a:solidFill>
                <a:latin typeface="IBM Plex Sans Condensed Bold" panose="020B0806050203000203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MEDICAL LABORATORY </a:t>
            </a:r>
            <a:r>
              <a:rPr lang="en-US" sz="6200" spc="471" dirty="0">
                <a:solidFill>
                  <a:srgbClr val="1B1A17"/>
                </a:solidFill>
                <a:latin typeface="IBM Plex Sans Condensed Bold" panose="020B0806050203000203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NETWORK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5921069"/>
            <a:ext cx="8477852" cy="5657039"/>
          </a:xfrm>
          <a:custGeom>
            <a:avLst/>
            <a:gdLst/>
            <a:ahLst/>
            <a:cxnLst/>
            <a:rect l="l" t="t" r="r" b="b"/>
            <a:pathLst>
              <a:path w="8477852" h="5657039">
                <a:moveTo>
                  <a:pt x="8477852" y="5657039"/>
                </a:moveTo>
                <a:lnTo>
                  <a:pt x="0" y="5657039"/>
                </a:lnTo>
                <a:lnTo>
                  <a:pt x="0" y="0"/>
                </a:lnTo>
                <a:lnTo>
                  <a:pt x="8477852" y="0"/>
                </a:lnTo>
                <a:lnTo>
                  <a:pt x="8477852" y="565703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206" b="-206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19050" y="0"/>
            <a:ext cx="2403281" cy="1961951"/>
          </a:xfrm>
          <a:custGeom>
            <a:avLst/>
            <a:gdLst/>
            <a:ahLst/>
            <a:cxnLst/>
            <a:rect l="l" t="t" r="r" b="b"/>
            <a:pathLst>
              <a:path w="2403281" h="1961951">
                <a:moveTo>
                  <a:pt x="2403281" y="0"/>
                </a:moveTo>
                <a:lnTo>
                  <a:pt x="0" y="0"/>
                </a:lnTo>
                <a:lnTo>
                  <a:pt x="0" y="1961951"/>
                </a:lnTo>
                <a:lnTo>
                  <a:pt x="2403281" y="1961951"/>
                </a:lnTo>
                <a:lnTo>
                  <a:pt x="240328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t="-111" b="-111"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-19050" y="0"/>
            <a:ext cx="2145705" cy="1751676"/>
          </a:xfrm>
          <a:custGeom>
            <a:avLst/>
            <a:gdLst/>
            <a:ahLst/>
            <a:cxnLst/>
            <a:rect l="l" t="t" r="r" b="b"/>
            <a:pathLst>
              <a:path w="2145705" h="1751676">
                <a:moveTo>
                  <a:pt x="2145705" y="0"/>
                </a:moveTo>
                <a:lnTo>
                  <a:pt x="0" y="0"/>
                </a:lnTo>
                <a:lnTo>
                  <a:pt x="0" y="1751676"/>
                </a:lnTo>
                <a:lnTo>
                  <a:pt x="2145705" y="1751676"/>
                </a:lnTo>
                <a:lnTo>
                  <a:pt x="214570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135" b="-135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40175" y="579236"/>
            <a:ext cx="7318166" cy="7318166"/>
          </a:xfrm>
          <a:custGeom>
            <a:avLst/>
            <a:gdLst/>
            <a:ahLst/>
            <a:cxnLst/>
            <a:rect l="l" t="t" r="r" b="b"/>
            <a:pathLst>
              <a:path w="7318166" h="7318166">
                <a:moveTo>
                  <a:pt x="0" y="0"/>
                </a:moveTo>
                <a:lnTo>
                  <a:pt x="7318166" y="0"/>
                </a:lnTo>
                <a:lnTo>
                  <a:pt x="7318166" y="7318166"/>
                </a:lnTo>
                <a:lnTo>
                  <a:pt x="0" y="73181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201777" y="1263963"/>
            <a:ext cx="1509385" cy="1793007"/>
          </a:xfrm>
          <a:custGeom>
            <a:avLst/>
            <a:gdLst/>
            <a:ahLst/>
            <a:cxnLst/>
            <a:rect l="l" t="t" r="r" b="b"/>
            <a:pathLst>
              <a:path w="1509385" h="1793007">
                <a:moveTo>
                  <a:pt x="0" y="0"/>
                </a:moveTo>
                <a:lnTo>
                  <a:pt x="1509385" y="0"/>
                </a:lnTo>
                <a:lnTo>
                  <a:pt x="1509385" y="1793007"/>
                </a:lnTo>
                <a:lnTo>
                  <a:pt x="0" y="1793007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print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182590" y="3527425"/>
            <a:ext cx="6524344" cy="340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50"/>
              </a:lnSpc>
            </a:pPr>
            <a:r>
              <a:rPr lang="en-US" sz="7000">
                <a:solidFill>
                  <a:srgbClr val="FFFFFF"/>
                </a:solidFill>
                <a:latin typeface="IBM Plex Sans Condensed Bold" panose="020B0806050203000203"/>
                <a:ea typeface="IBM Plex Sans Condensed Bold" panose="020B0806050203000203"/>
                <a:cs typeface="IBM Plex Sans Condensed Bold" panose="020B0806050203000203"/>
                <a:sym typeface="IBM Plex Sans Condensed Bold" panose="020B0806050203000203"/>
              </a:rPr>
              <a:t>FEATURES OF A GOOD SURVEILLANCE SYSTEM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843885" y="1405913"/>
            <a:ext cx="2247008" cy="552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90"/>
              </a:lnSpc>
            </a:pPr>
            <a:r>
              <a:rPr lang="en-US" sz="360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Simplicity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843885" y="2731740"/>
            <a:ext cx="2247008" cy="552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90"/>
              </a:lnSpc>
            </a:pPr>
            <a:r>
              <a:rPr lang="en-US" sz="360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Flexibility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843885" y="4143771"/>
            <a:ext cx="5794578" cy="552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90"/>
              </a:lnSpc>
            </a:pPr>
            <a:r>
              <a:rPr lang="en-US" sz="360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Acceptability / Ownership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843885" y="5667971"/>
            <a:ext cx="2527750" cy="552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90"/>
              </a:lnSpc>
            </a:pPr>
            <a:r>
              <a:rPr lang="en-US" sz="360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Sensitivity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843885" y="7167078"/>
            <a:ext cx="4405113" cy="552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90"/>
              </a:lnSpc>
            </a:pPr>
            <a:r>
              <a:rPr lang="en-US" sz="360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Representativeness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843885" y="8525065"/>
            <a:ext cx="5794578" cy="552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90"/>
              </a:lnSpc>
            </a:pPr>
            <a:r>
              <a:rPr lang="en-US" sz="3600">
                <a:solidFill>
                  <a:srgbClr val="1B1A17"/>
                </a:solidFill>
                <a:latin typeface="IBM Plex Sans Bold" panose="020B0803050203000203"/>
                <a:ea typeface="IBM Plex Sans Bold" panose="020B0803050203000203"/>
                <a:cs typeface="IBM Plex Sans Bold" panose="020B0803050203000203"/>
                <a:sym typeface="IBM Plex Sans Bold" panose="020B0803050203000203"/>
              </a:rPr>
              <a:t>Timeliness and Resources</a:t>
            </a:r>
          </a:p>
        </p:txBody>
      </p:sp>
      <p:sp>
        <p:nvSpPr>
          <p:cNvPr id="14" name="Freeform 14"/>
          <p:cNvSpPr/>
          <p:nvPr/>
        </p:nvSpPr>
        <p:spPr>
          <a:xfrm>
            <a:off x="8573102" y="1263963"/>
            <a:ext cx="842158" cy="790097"/>
          </a:xfrm>
          <a:custGeom>
            <a:avLst/>
            <a:gdLst/>
            <a:ahLst/>
            <a:cxnLst/>
            <a:rect l="l" t="t" r="r" b="b"/>
            <a:pathLst>
              <a:path w="842158" h="790097">
                <a:moveTo>
                  <a:pt x="0" y="0"/>
                </a:moveTo>
                <a:lnTo>
                  <a:pt x="842158" y="0"/>
                </a:lnTo>
                <a:lnTo>
                  <a:pt x="842158" y="790097"/>
                </a:lnTo>
                <a:lnTo>
                  <a:pt x="0" y="790097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590373" y="2589790"/>
            <a:ext cx="842158" cy="790097"/>
          </a:xfrm>
          <a:custGeom>
            <a:avLst/>
            <a:gdLst/>
            <a:ahLst/>
            <a:cxnLst/>
            <a:rect l="l" t="t" r="r" b="b"/>
            <a:pathLst>
              <a:path w="842158" h="790097">
                <a:moveTo>
                  <a:pt x="0" y="0"/>
                </a:moveTo>
                <a:lnTo>
                  <a:pt x="842158" y="0"/>
                </a:lnTo>
                <a:lnTo>
                  <a:pt x="842158" y="790097"/>
                </a:lnTo>
                <a:lnTo>
                  <a:pt x="0" y="790097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8590373" y="4001820"/>
            <a:ext cx="842158" cy="790098"/>
          </a:xfrm>
          <a:custGeom>
            <a:avLst/>
            <a:gdLst/>
            <a:ahLst/>
            <a:cxnLst/>
            <a:rect l="l" t="t" r="r" b="b"/>
            <a:pathLst>
              <a:path w="842158" h="790098">
                <a:moveTo>
                  <a:pt x="0" y="0"/>
                </a:moveTo>
                <a:lnTo>
                  <a:pt x="842158" y="0"/>
                </a:lnTo>
                <a:lnTo>
                  <a:pt x="842158" y="790098"/>
                </a:lnTo>
                <a:lnTo>
                  <a:pt x="0" y="790098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8590373" y="5487920"/>
            <a:ext cx="842158" cy="790097"/>
          </a:xfrm>
          <a:custGeom>
            <a:avLst/>
            <a:gdLst/>
            <a:ahLst/>
            <a:cxnLst/>
            <a:rect l="l" t="t" r="r" b="b"/>
            <a:pathLst>
              <a:path w="842158" h="790097">
                <a:moveTo>
                  <a:pt x="0" y="0"/>
                </a:moveTo>
                <a:lnTo>
                  <a:pt x="842158" y="0"/>
                </a:lnTo>
                <a:lnTo>
                  <a:pt x="842158" y="790098"/>
                </a:lnTo>
                <a:lnTo>
                  <a:pt x="0" y="790098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8590373" y="7025128"/>
            <a:ext cx="842158" cy="790097"/>
          </a:xfrm>
          <a:custGeom>
            <a:avLst/>
            <a:gdLst/>
            <a:ahLst/>
            <a:cxnLst/>
            <a:rect l="l" t="t" r="r" b="b"/>
            <a:pathLst>
              <a:path w="842158" h="790097">
                <a:moveTo>
                  <a:pt x="0" y="0"/>
                </a:moveTo>
                <a:lnTo>
                  <a:pt x="842158" y="0"/>
                </a:lnTo>
                <a:lnTo>
                  <a:pt x="842158" y="790097"/>
                </a:lnTo>
                <a:lnTo>
                  <a:pt x="0" y="790097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 l="-300" r="-300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8590373" y="8383115"/>
            <a:ext cx="842158" cy="790097"/>
          </a:xfrm>
          <a:custGeom>
            <a:avLst/>
            <a:gdLst/>
            <a:ahLst/>
            <a:cxnLst/>
            <a:rect l="l" t="t" r="r" b="b"/>
            <a:pathLst>
              <a:path w="842158" h="790097">
                <a:moveTo>
                  <a:pt x="0" y="0"/>
                </a:moveTo>
                <a:lnTo>
                  <a:pt x="842158" y="0"/>
                </a:lnTo>
                <a:lnTo>
                  <a:pt x="842158" y="790097"/>
                </a:lnTo>
                <a:lnTo>
                  <a:pt x="0" y="790097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print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 l="-300" r="-300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42286" y="-903658"/>
            <a:ext cx="6545714" cy="4367776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0" y="0"/>
                </a:moveTo>
                <a:lnTo>
                  <a:pt x="6545714" y="0"/>
                </a:lnTo>
                <a:lnTo>
                  <a:pt x="6545714" y="4367776"/>
                </a:lnTo>
                <a:lnTo>
                  <a:pt x="0" y="43677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t="-208" b="-208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0" y="-1393518"/>
            <a:ext cx="6545714" cy="4367776"/>
          </a:xfrm>
          <a:custGeom>
            <a:avLst/>
            <a:gdLst/>
            <a:ahLst/>
            <a:cxnLst/>
            <a:rect l="l" t="t" r="r" b="b"/>
            <a:pathLst>
              <a:path w="6545714" h="4367776">
                <a:moveTo>
                  <a:pt x="6545714" y="0"/>
                </a:moveTo>
                <a:lnTo>
                  <a:pt x="0" y="0"/>
                </a:lnTo>
                <a:lnTo>
                  <a:pt x="0" y="4367776"/>
                </a:lnTo>
                <a:lnTo>
                  <a:pt x="6545714" y="4367776"/>
                </a:lnTo>
                <a:lnTo>
                  <a:pt x="6545714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t="-208" b="-208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8530371" y="3793674"/>
            <a:ext cx="9410797" cy="4479047"/>
            <a:chOff x="0" y="0"/>
            <a:chExt cx="12547729" cy="597206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547727" cy="5972048"/>
            </a:xfrm>
            <a:custGeom>
              <a:avLst/>
              <a:gdLst/>
              <a:ahLst/>
              <a:cxnLst/>
              <a:rect l="l" t="t" r="r" b="b"/>
              <a:pathLst>
                <a:path w="12547727" h="5972048">
                  <a:moveTo>
                    <a:pt x="0" y="0"/>
                  </a:moveTo>
                  <a:lnTo>
                    <a:pt x="12547727" y="0"/>
                  </a:lnTo>
                  <a:lnTo>
                    <a:pt x="12547727" y="5972048"/>
                  </a:lnTo>
                  <a:lnTo>
                    <a:pt x="0" y="5972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20035" b="-20036"/>
              </a:stretch>
            </a:blipFill>
          </p:spPr>
        </p:sp>
      </p:grpSp>
      <p:sp>
        <p:nvSpPr>
          <p:cNvPr id="6" name="Freeform 6"/>
          <p:cNvSpPr/>
          <p:nvPr/>
        </p:nvSpPr>
        <p:spPr>
          <a:xfrm>
            <a:off x="826654" y="2488072"/>
            <a:ext cx="7703717" cy="6134085"/>
          </a:xfrm>
          <a:custGeom>
            <a:avLst/>
            <a:gdLst/>
            <a:ahLst/>
            <a:cxnLst/>
            <a:rect l="l" t="t" r="r" b="b"/>
            <a:pathLst>
              <a:path w="7703717" h="6134085">
                <a:moveTo>
                  <a:pt x="0" y="0"/>
                </a:moveTo>
                <a:lnTo>
                  <a:pt x="7703717" y="0"/>
                </a:lnTo>
                <a:lnTo>
                  <a:pt x="7703717" y="6134085"/>
                </a:lnTo>
                <a:lnTo>
                  <a:pt x="0" y="613408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 t="-64" b="-64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26654" y="5671247"/>
            <a:ext cx="7703717" cy="3456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180"/>
              </a:lnSpc>
            </a:pPr>
            <a:r>
              <a:rPr lang="en-US" sz="9415">
                <a:solidFill>
                  <a:srgbClr val="000000"/>
                </a:solidFill>
                <a:latin typeface="Hind Guntur Bold" panose="02000000000000000000"/>
                <a:ea typeface="Hind Guntur Bold" panose="02000000000000000000"/>
                <a:cs typeface="Hind Guntur Bold" panose="02000000000000000000"/>
                <a:sym typeface="Hind Guntur Bold" panose="02000000000000000000"/>
              </a:rPr>
              <a:t>END OF MODULE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276</Words>
  <Application>Microsoft Office PowerPoint</Application>
  <PresentationFormat>Custom</PresentationFormat>
  <Paragraphs>66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IBM Plex Sans Condensed Bold</vt:lpstr>
      <vt:lpstr>IBM Plex Sans Bold</vt:lpstr>
      <vt:lpstr>Calibri</vt:lpstr>
      <vt:lpstr>Oswald Bold</vt:lpstr>
      <vt:lpstr>Montserrat Light Bold</vt:lpstr>
      <vt:lpstr>Hind Guntur Bold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VPP TRAINING MODULES.pptx</dc:title>
  <dc:creator/>
  <cp:lastModifiedBy>Zonal Lab Kano</cp:lastModifiedBy>
  <cp:revision>23</cp:revision>
  <dcterms:created xsi:type="dcterms:W3CDTF">2024-07-04T08:58:41Z</dcterms:created>
  <dcterms:modified xsi:type="dcterms:W3CDTF">2025-10-02T08:30:01Z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1033-5.1.0.7912</vt:lpwstr>
  </property>
</Properties>
</file>